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Comfortaa" pitchFamily="2" charset="0"/>
      <p:regular r:id="rId25"/>
      <p:bold r:id="rId26"/>
    </p:embeddedFont>
    <p:embeddedFont>
      <p:font typeface="Comfortaa Light" pitchFamily="2" charset="0"/>
      <p:regular r:id="rId27"/>
      <p:bold r:id="rId28"/>
    </p:embeddedFont>
    <p:embeddedFont>
      <p:font typeface="Comfortaa SemiBold" pitchFamily="2" charset="0"/>
      <p:regular r:id="rId29"/>
      <p:bold r:id="rId30"/>
    </p:embeddedFont>
    <p:embeddedFont>
      <p:font typeface="Roboto"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4"/>
  </p:normalViewPr>
  <p:slideViewPr>
    <p:cSldViewPr snapToGrid="0">
      <p:cViewPr varScale="1">
        <p:scale>
          <a:sx n="145" d="100"/>
          <a:sy n="145" d="100"/>
        </p:scale>
        <p:origin x="680"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www.newyorker.com/tech/annals-of-technology/chatgpt-is-a-blurry-jpeg-of-the-web"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www.newyorker.com/tech/annals-of-technology/whispers-of-ais-modular-future"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0f6301db62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0f6301db62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0f6301db62_0_6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0f6301db62_0_6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0f6301db62_0_8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0f6301db62_0_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0f6301db62_0_26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0f6301db62_0_2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0f6301db62_0_26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0f6301db62_0_2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https://amatriain.net/blog/PromptEngineering</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0f6301db62_0_27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0f6301db62_0_2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0f6301db62_0_27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0f6301db62_0_2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0f6301db62_0_27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0f6301db62_0_27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0f6301db62_0_27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0f6301db62_0_2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0f6301db62_0_27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0f6301db62_0_2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20f6301db62_0_27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20f6301db62_0_2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https://twitter.com/svpino/status/1611357168200192002</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0f6301db62_0_10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0f6301db62_0_10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20f6301db62_0_26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20f6301db62_0_26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https://a16z.com/2023/01/19/who-owns-the-generative-ai-platform/</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0f6301db62_0_26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0f6301db62_0_2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600"/>
              </a:spcBef>
              <a:spcAft>
                <a:spcPts val="0"/>
              </a:spcAft>
              <a:buNone/>
            </a:pPr>
            <a:r>
              <a:rPr lang="en" sz="1600" u="sng">
                <a:solidFill>
                  <a:schemeClr val="hlink"/>
                </a:solidFill>
                <a:highlight>
                  <a:srgbClr val="FFFFFF"/>
                </a:highlight>
                <a:latin typeface="Times New Roman"/>
                <a:ea typeface="Times New Roman"/>
                <a:cs typeface="Times New Roman"/>
                <a:sym typeface="Times New Roman"/>
                <a:hlinkClick r:id="rId3"/>
              </a:rPr>
              <a:t>https://www.newyorker.com/tech/annals-of-technology/chatgpt-is-a-blurry-jpeg-of-the-web</a:t>
            </a:r>
            <a:endParaRPr sz="1600">
              <a:solidFill>
                <a:schemeClr val="dk1"/>
              </a:solidFill>
              <a:highlight>
                <a:srgbClr val="FFFFFF"/>
              </a:highlight>
              <a:latin typeface="Times New Roman"/>
              <a:ea typeface="Times New Roman"/>
              <a:cs typeface="Times New Roman"/>
              <a:sym typeface="Times New Roman"/>
            </a:endParaRPr>
          </a:p>
          <a:p>
            <a:pPr marL="0" lvl="0" indent="0" algn="l" rtl="0">
              <a:lnSpc>
                <a:spcPct val="115000"/>
              </a:lnSpc>
              <a:spcBef>
                <a:spcPts val="1600"/>
              </a:spcBef>
              <a:spcAft>
                <a:spcPts val="0"/>
              </a:spcAft>
              <a:buClr>
                <a:schemeClr val="dk1"/>
              </a:buClr>
              <a:buSzPts val="1100"/>
              <a:buFont typeface="Arial"/>
              <a:buNone/>
            </a:pPr>
            <a:r>
              <a:rPr lang="en" sz="1600">
                <a:solidFill>
                  <a:schemeClr val="dk1"/>
                </a:solidFill>
                <a:highlight>
                  <a:srgbClr val="FFFFFF"/>
                </a:highlight>
                <a:latin typeface="Times New Roman"/>
                <a:ea typeface="Times New Roman"/>
                <a:cs typeface="Times New Roman"/>
                <a:sym typeface="Times New Roman"/>
              </a:rPr>
              <a:t>Now, losing your Internet access isn’t quite so terrible; you’ve got all the information on the Web stored on your server. The only catch is that, because the text has been so highly compressed, you can’t look for information by searching for an exact quote; you’ll never get an exact match, because the words aren’t what’s being stored. To solve this problem, you create an interface that accepts queries in the form of questions and responds with answers that convey the gist of what you have on your server.</a:t>
            </a:r>
            <a:endParaRPr sz="1600">
              <a:solidFill>
                <a:schemeClr val="dk1"/>
              </a:solidFill>
              <a:highlight>
                <a:srgbClr val="FFFFFF"/>
              </a:highlight>
              <a:latin typeface="Times New Roman"/>
              <a:ea typeface="Times New Roman"/>
              <a:cs typeface="Times New Roman"/>
              <a:sym typeface="Times New Roman"/>
            </a:endParaRPr>
          </a:p>
          <a:p>
            <a:pPr marL="0" lvl="0" indent="0" algn="l" rtl="0">
              <a:lnSpc>
                <a:spcPct val="115000"/>
              </a:lnSpc>
              <a:spcBef>
                <a:spcPts val="1600"/>
              </a:spcBef>
              <a:spcAft>
                <a:spcPts val="0"/>
              </a:spcAft>
              <a:buClr>
                <a:schemeClr val="dk1"/>
              </a:buClr>
              <a:buSzPts val="1100"/>
              <a:buFont typeface="Arial"/>
              <a:buNone/>
            </a:pPr>
            <a:r>
              <a:rPr lang="en" sz="1600">
                <a:solidFill>
                  <a:schemeClr val="dk1"/>
                </a:solidFill>
                <a:highlight>
                  <a:srgbClr val="FFFFFF"/>
                </a:highlight>
                <a:latin typeface="Times New Roman"/>
                <a:ea typeface="Times New Roman"/>
                <a:cs typeface="Times New Roman"/>
                <a:sym typeface="Times New Roman"/>
              </a:rPr>
              <a:t>What I’ve described sounds a lot like </a:t>
            </a:r>
            <a:r>
              <a:rPr lang="en" sz="1600" u="sng">
                <a:solidFill>
                  <a:schemeClr val="dk1"/>
                </a:solidFill>
                <a:highlight>
                  <a:srgbClr val="FFFFFF"/>
                </a:highlight>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ChatGPT</a:t>
            </a:r>
            <a:r>
              <a:rPr lang="en" sz="1600">
                <a:solidFill>
                  <a:schemeClr val="dk1"/>
                </a:solidFill>
                <a:highlight>
                  <a:srgbClr val="FFFFFF"/>
                </a:highlight>
                <a:latin typeface="Times New Roman"/>
                <a:ea typeface="Times New Roman"/>
                <a:cs typeface="Times New Roman"/>
                <a:sym typeface="Times New Roman"/>
              </a:rPr>
              <a:t>, or most any other large language model. Think of ChatGPT as a blurry jpeg of all the text on the Web. It retains much of the information on the Web, in the same way that a jpeg retains much of the information of a higher-resolution image, but, if you’re looking for an exact sequence of bits, you won’t find it; all you will ever get is an approximation. But, because the approximation is presented in the form of grammatical text, which ChatGPT excels at creating, it’s usually acceptable. You’re still looking at a blurry jpeg, but the blurriness occurs in a way that doesn’t make the picture as a whole look less sharp.</a:t>
            </a:r>
            <a:endParaRPr sz="1600">
              <a:solidFill>
                <a:schemeClr val="dk1"/>
              </a:solidFill>
              <a:highlight>
                <a:srgbClr val="FFFFFF"/>
              </a:highlight>
              <a:latin typeface="Times New Roman"/>
              <a:ea typeface="Times New Roman"/>
              <a:cs typeface="Times New Roman"/>
              <a:sym typeface="Times New Roman"/>
            </a:endParaRPr>
          </a:p>
          <a:p>
            <a:pPr marL="0" lvl="0" indent="0" algn="l" rtl="0">
              <a:spcBef>
                <a:spcPts val="160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0f6301db62_0_27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0f6301db62_0_2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0f6301db62_0_2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20f6301db62_0_2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0f6301db62_0_19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0f6301db62_0_19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0f6301db62_0_38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0f6301db62_0_3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0f6301db62_0_27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0f6301db62_0_27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0f6301db62_0_49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0f6301db62_0_4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https://arxiv.org/abs/1706.03762</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0f6301db62_0_27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0f6301db62_0_27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0f6301db62_0_6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0f6301db62_0_6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https://huggingface.co/blog/rlhf</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p:cSld name="AUTOLAYOUT">
    <p:spTree>
      <p:nvGrpSpPr>
        <p:cNvPr id="1" name="Shape 50"/>
        <p:cNvGrpSpPr/>
        <p:nvPr/>
      </p:nvGrpSpPr>
      <p:grpSpPr>
        <a:xfrm>
          <a:off x="0" y="0"/>
          <a:ext cx="0" cy="0"/>
          <a:chOff x="0" y="0"/>
          <a:chExt cx="0" cy="0"/>
        </a:xfrm>
      </p:grpSpPr>
      <p:sp>
        <p:nvSpPr>
          <p:cNvPr id="51" name="Google Shape;51;p13"/>
          <p:cNvSpPr/>
          <p:nvPr/>
        </p:nvSpPr>
        <p:spPr>
          <a:xfrm>
            <a:off x="0" y="0"/>
            <a:ext cx="9144000" cy="5143500"/>
          </a:xfrm>
          <a:prstGeom prst="rect">
            <a:avLst/>
          </a:pr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2" name="Google Shape;52;p13"/>
          <p:cNvPicPr preferRelativeResize="0"/>
          <p:nvPr/>
        </p:nvPicPr>
        <p:blipFill rotWithShape="1">
          <a:blip r:embed="rId2">
            <a:alphaModFix amt="64000"/>
          </a:blip>
          <a:srcRect t="7820" b="7820"/>
          <a:stretch/>
        </p:blipFill>
        <p:spPr>
          <a:xfrm>
            <a:off x="-1" y="-3"/>
            <a:ext cx="9144006" cy="5143499"/>
          </a:xfrm>
          <a:prstGeom prst="rect">
            <a:avLst/>
          </a:prstGeom>
          <a:noFill/>
          <a:ln>
            <a:noFill/>
          </a:ln>
        </p:spPr>
      </p:pic>
      <p:sp>
        <p:nvSpPr>
          <p:cNvPr id="53" name="Google Shape;53;p13"/>
          <p:cNvSpPr/>
          <p:nvPr/>
        </p:nvSpPr>
        <p:spPr>
          <a:xfrm>
            <a:off x="821835" y="2765450"/>
            <a:ext cx="638100" cy="72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3"/>
          <p:cNvSpPr txBox="1">
            <a:spLocks noGrp="1"/>
          </p:cNvSpPr>
          <p:nvPr>
            <p:ph type="ctrTitle"/>
          </p:nvPr>
        </p:nvSpPr>
        <p:spPr>
          <a:xfrm>
            <a:off x="714825" y="2998550"/>
            <a:ext cx="4868400" cy="1446900"/>
          </a:xfrm>
          <a:prstGeom prst="rect">
            <a:avLst/>
          </a:prstGeom>
          <a:noFill/>
        </p:spPr>
        <p:txBody>
          <a:bodyPr spcFirstLastPara="1" wrap="square" lIns="91425" tIns="91425" rIns="91425" bIns="91425" anchor="t" anchorCtr="0">
            <a:normAutofit/>
          </a:bodyPr>
          <a:lstStyle>
            <a:lvl1pPr lvl="0" algn="l">
              <a:lnSpc>
                <a:spcPct val="100000"/>
              </a:lnSpc>
              <a:spcBef>
                <a:spcPts val="0"/>
              </a:spcBef>
              <a:spcAft>
                <a:spcPts val="0"/>
              </a:spcAft>
              <a:buClr>
                <a:srgbClr val="FFFFFF"/>
              </a:buClr>
              <a:buSzPts val="3000"/>
              <a:buNone/>
              <a:defRPr sz="3000" b="1">
                <a:solidFill>
                  <a:srgbClr val="FFFFFF"/>
                </a:solidFill>
              </a:defRPr>
            </a:lvl1pPr>
            <a:lvl2pPr lvl="1" algn="l">
              <a:lnSpc>
                <a:spcPct val="100000"/>
              </a:lnSpc>
              <a:spcBef>
                <a:spcPts val="0"/>
              </a:spcBef>
              <a:spcAft>
                <a:spcPts val="0"/>
              </a:spcAft>
              <a:buClr>
                <a:srgbClr val="FFFFFF"/>
              </a:buClr>
              <a:buSzPts val="3000"/>
              <a:buNone/>
              <a:defRPr sz="3000" b="1">
                <a:solidFill>
                  <a:srgbClr val="FFFFFF"/>
                </a:solidFill>
              </a:defRPr>
            </a:lvl2pPr>
            <a:lvl3pPr lvl="2" algn="l">
              <a:lnSpc>
                <a:spcPct val="100000"/>
              </a:lnSpc>
              <a:spcBef>
                <a:spcPts val="0"/>
              </a:spcBef>
              <a:spcAft>
                <a:spcPts val="0"/>
              </a:spcAft>
              <a:buClr>
                <a:srgbClr val="FFFFFF"/>
              </a:buClr>
              <a:buSzPts val="3000"/>
              <a:buNone/>
              <a:defRPr sz="3000" b="1">
                <a:solidFill>
                  <a:srgbClr val="FFFFFF"/>
                </a:solidFill>
              </a:defRPr>
            </a:lvl3pPr>
            <a:lvl4pPr lvl="3" algn="l">
              <a:lnSpc>
                <a:spcPct val="100000"/>
              </a:lnSpc>
              <a:spcBef>
                <a:spcPts val="0"/>
              </a:spcBef>
              <a:spcAft>
                <a:spcPts val="0"/>
              </a:spcAft>
              <a:buClr>
                <a:srgbClr val="FFFFFF"/>
              </a:buClr>
              <a:buSzPts val="3000"/>
              <a:buNone/>
              <a:defRPr sz="3000" b="1">
                <a:solidFill>
                  <a:srgbClr val="FFFFFF"/>
                </a:solidFill>
              </a:defRPr>
            </a:lvl4pPr>
            <a:lvl5pPr lvl="4" algn="l">
              <a:lnSpc>
                <a:spcPct val="100000"/>
              </a:lnSpc>
              <a:spcBef>
                <a:spcPts val="0"/>
              </a:spcBef>
              <a:spcAft>
                <a:spcPts val="0"/>
              </a:spcAft>
              <a:buClr>
                <a:srgbClr val="FFFFFF"/>
              </a:buClr>
              <a:buSzPts val="3000"/>
              <a:buNone/>
              <a:defRPr sz="3000" b="1">
                <a:solidFill>
                  <a:srgbClr val="FFFFFF"/>
                </a:solidFill>
              </a:defRPr>
            </a:lvl5pPr>
            <a:lvl6pPr lvl="5" algn="l">
              <a:lnSpc>
                <a:spcPct val="100000"/>
              </a:lnSpc>
              <a:spcBef>
                <a:spcPts val="0"/>
              </a:spcBef>
              <a:spcAft>
                <a:spcPts val="0"/>
              </a:spcAft>
              <a:buClr>
                <a:srgbClr val="FFFFFF"/>
              </a:buClr>
              <a:buSzPts val="3000"/>
              <a:buNone/>
              <a:defRPr sz="3000" b="1">
                <a:solidFill>
                  <a:srgbClr val="FFFFFF"/>
                </a:solidFill>
              </a:defRPr>
            </a:lvl6pPr>
            <a:lvl7pPr lvl="6" algn="l">
              <a:lnSpc>
                <a:spcPct val="100000"/>
              </a:lnSpc>
              <a:spcBef>
                <a:spcPts val="0"/>
              </a:spcBef>
              <a:spcAft>
                <a:spcPts val="0"/>
              </a:spcAft>
              <a:buClr>
                <a:srgbClr val="FFFFFF"/>
              </a:buClr>
              <a:buSzPts val="3000"/>
              <a:buNone/>
              <a:defRPr sz="3000" b="1">
                <a:solidFill>
                  <a:srgbClr val="FFFFFF"/>
                </a:solidFill>
              </a:defRPr>
            </a:lvl7pPr>
            <a:lvl8pPr lvl="7" algn="l">
              <a:lnSpc>
                <a:spcPct val="100000"/>
              </a:lnSpc>
              <a:spcBef>
                <a:spcPts val="0"/>
              </a:spcBef>
              <a:spcAft>
                <a:spcPts val="0"/>
              </a:spcAft>
              <a:buClr>
                <a:srgbClr val="FFFFFF"/>
              </a:buClr>
              <a:buSzPts val="3000"/>
              <a:buNone/>
              <a:defRPr sz="3000" b="1">
                <a:solidFill>
                  <a:srgbClr val="FFFFFF"/>
                </a:solidFill>
              </a:defRPr>
            </a:lvl8pPr>
            <a:lvl9pPr lvl="8" algn="l">
              <a:lnSpc>
                <a:spcPct val="100000"/>
              </a:lnSpc>
              <a:spcBef>
                <a:spcPts val="0"/>
              </a:spcBef>
              <a:spcAft>
                <a:spcPts val="0"/>
              </a:spcAft>
              <a:buClr>
                <a:srgbClr val="FFFFFF"/>
              </a:buClr>
              <a:buSzPts val="3000"/>
              <a:buNone/>
              <a:defRPr sz="3000" b="1">
                <a:solidFill>
                  <a:srgbClr val="FFFFFF"/>
                </a:solidFill>
              </a:defRPr>
            </a:lvl9pPr>
          </a:lstStyle>
          <a:p>
            <a:endParaRPr/>
          </a:p>
        </p:txBody>
      </p:sp>
      <p:sp>
        <p:nvSpPr>
          <p:cNvPr id="55" name="Google Shape;55;p13"/>
          <p:cNvSpPr txBox="1">
            <a:spLocks noGrp="1"/>
          </p:cNvSpPr>
          <p:nvPr>
            <p:ph type="sldNum" idx="12"/>
          </p:nvPr>
        </p:nvSpPr>
        <p:spPr>
          <a:xfrm>
            <a:off x="8472458" y="4663217"/>
            <a:ext cx="548700" cy="393600"/>
          </a:xfrm>
          <a:prstGeom prst="rect">
            <a:avLst/>
          </a:prstGeom>
          <a:noFill/>
        </p:spPr>
        <p:txBody>
          <a:bodyPr spcFirstLastPara="1" wrap="square" lIns="91425" tIns="91425" rIns="91425" bIns="91425" anchor="ctr" anchorCtr="0">
            <a:normAutofit/>
          </a:bodyPr>
          <a:lstStyle>
            <a:lvl1pPr lvl="0" algn="r">
              <a:lnSpc>
                <a:spcPct val="100000"/>
              </a:lnSpc>
              <a:spcAft>
                <a:spcPts val="0"/>
              </a:spcAft>
              <a:buNone/>
              <a:defRPr sz="1000">
                <a:solidFill>
                  <a:srgbClr val="212121"/>
                </a:solidFill>
              </a:defRPr>
            </a:lvl1pPr>
            <a:lvl2pPr lvl="1" algn="r">
              <a:lnSpc>
                <a:spcPct val="100000"/>
              </a:lnSpc>
              <a:spcAft>
                <a:spcPts val="0"/>
              </a:spcAft>
              <a:buNone/>
              <a:defRPr sz="1000">
                <a:solidFill>
                  <a:srgbClr val="212121"/>
                </a:solidFill>
              </a:defRPr>
            </a:lvl2pPr>
            <a:lvl3pPr lvl="2" algn="r">
              <a:lnSpc>
                <a:spcPct val="100000"/>
              </a:lnSpc>
              <a:spcAft>
                <a:spcPts val="0"/>
              </a:spcAft>
              <a:buNone/>
              <a:defRPr sz="1000">
                <a:solidFill>
                  <a:srgbClr val="212121"/>
                </a:solidFill>
              </a:defRPr>
            </a:lvl3pPr>
            <a:lvl4pPr lvl="3" algn="r">
              <a:lnSpc>
                <a:spcPct val="100000"/>
              </a:lnSpc>
              <a:spcAft>
                <a:spcPts val="0"/>
              </a:spcAft>
              <a:buNone/>
              <a:defRPr sz="1000">
                <a:solidFill>
                  <a:srgbClr val="212121"/>
                </a:solidFill>
              </a:defRPr>
            </a:lvl4pPr>
            <a:lvl5pPr lvl="4" algn="r">
              <a:lnSpc>
                <a:spcPct val="100000"/>
              </a:lnSpc>
              <a:spcAft>
                <a:spcPts val="0"/>
              </a:spcAft>
              <a:buNone/>
              <a:defRPr sz="1000">
                <a:solidFill>
                  <a:srgbClr val="212121"/>
                </a:solidFill>
              </a:defRPr>
            </a:lvl5pPr>
            <a:lvl6pPr lvl="5" algn="r">
              <a:lnSpc>
                <a:spcPct val="100000"/>
              </a:lnSpc>
              <a:spcAft>
                <a:spcPts val="0"/>
              </a:spcAft>
              <a:buNone/>
              <a:defRPr sz="1000">
                <a:solidFill>
                  <a:srgbClr val="212121"/>
                </a:solidFill>
              </a:defRPr>
            </a:lvl6pPr>
            <a:lvl7pPr lvl="6" algn="r">
              <a:lnSpc>
                <a:spcPct val="100000"/>
              </a:lnSpc>
              <a:spcAft>
                <a:spcPts val="0"/>
              </a:spcAft>
              <a:buNone/>
              <a:defRPr sz="1000">
                <a:solidFill>
                  <a:srgbClr val="212121"/>
                </a:solidFill>
              </a:defRPr>
            </a:lvl7pPr>
            <a:lvl8pPr lvl="7" algn="r">
              <a:lnSpc>
                <a:spcPct val="100000"/>
              </a:lnSpc>
              <a:spcAft>
                <a:spcPts val="0"/>
              </a:spcAft>
              <a:buNone/>
              <a:defRPr sz="1000">
                <a:solidFill>
                  <a:srgbClr val="212121"/>
                </a:solidFill>
              </a:defRPr>
            </a:lvl8pPr>
            <a:lvl9pPr lvl="8" algn="r">
              <a:lnSpc>
                <a:spcPct val="100000"/>
              </a:lnSpc>
              <a:spcAft>
                <a:spcPts val="0"/>
              </a:spcAft>
              <a:buNone/>
              <a:defRPr sz="1000">
                <a:solidFill>
                  <a:srgbClr val="21212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docs.cohere.ai/docs/prompt-engineering"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www.newyorker.com/tech/annals-of-technology/chatgpt-is-a-blurry-jpeg-of-the-web"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714825" y="2998550"/>
            <a:ext cx="4868400" cy="1446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Comfortaa"/>
                <a:ea typeface="Comfortaa"/>
                <a:cs typeface="Comfortaa"/>
                <a:sym typeface="Comfortaa"/>
              </a:rPr>
              <a:t>What is your favorite Programming Language?</a:t>
            </a:r>
            <a:br>
              <a:rPr lang="en" dirty="0">
                <a:latin typeface="Comfortaa"/>
                <a:ea typeface="Comfortaa"/>
                <a:cs typeface="Comfortaa"/>
                <a:sym typeface="Comfortaa"/>
              </a:rPr>
            </a:br>
            <a:br>
              <a:rPr lang="en" dirty="0">
                <a:latin typeface="Comfortaa"/>
                <a:ea typeface="Comfortaa"/>
                <a:cs typeface="Comfortaa"/>
                <a:sym typeface="Comfortaa"/>
              </a:rPr>
            </a:br>
            <a:r>
              <a:rPr lang="en" dirty="0">
                <a:latin typeface="Comfortaa"/>
                <a:ea typeface="Comfortaa"/>
                <a:cs typeface="Comfortaa"/>
                <a:sym typeface="Comfortaa"/>
              </a:rPr>
              <a:t>Feb 2023</a:t>
            </a:r>
            <a:endParaRPr dirty="0">
              <a:latin typeface="Comfortaa"/>
              <a:ea typeface="Comfortaa"/>
              <a:cs typeface="Comfortaa"/>
              <a:sym typeface="Comfortaa"/>
            </a:endParaRPr>
          </a:p>
        </p:txBody>
      </p:sp>
      <p:sp>
        <p:nvSpPr>
          <p:cNvPr id="2" name="TextBox 1">
            <a:extLst>
              <a:ext uri="{FF2B5EF4-FFF2-40B4-BE49-F238E27FC236}">
                <a16:creationId xmlns:a16="http://schemas.microsoft.com/office/drawing/2014/main" id="{9646046F-797D-E504-D216-C4CF0EABA0C5}"/>
              </a:ext>
            </a:extLst>
          </p:cNvPr>
          <p:cNvSpPr txBox="1"/>
          <p:nvPr/>
        </p:nvSpPr>
        <p:spPr>
          <a:xfrm>
            <a:off x="5442438" y="3736731"/>
            <a:ext cx="184731" cy="307777"/>
          </a:xfrm>
          <a:prstGeom prst="rect">
            <a:avLst/>
          </a:prstGeom>
          <a:noFill/>
        </p:spPr>
        <p:txBody>
          <a:bodyPr wrap="none" rtlCol="0">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245025" y="2672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Comfortaa"/>
                <a:ea typeface="Comfortaa"/>
                <a:cs typeface="Comfortaa"/>
                <a:sym typeface="Comfortaa"/>
              </a:rPr>
              <a:t>RLHF - Fine Tuning with Reinforcement Learning</a:t>
            </a:r>
            <a:endParaRPr>
              <a:latin typeface="Comfortaa"/>
              <a:ea typeface="Comfortaa"/>
              <a:cs typeface="Comfortaa"/>
              <a:sym typeface="Comfortaa"/>
            </a:endParaRPr>
          </a:p>
        </p:txBody>
      </p:sp>
      <p:pic>
        <p:nvPicPr>
          <p:cNvPr id="127" name="Google Shape;127;p23"/>
          <p:cNvPicPr preferRelativeResize="0"/>
          <p:nvPr/>
        </p:nvPicPr>
        <p:blipFill>
          <a:blip r:embed="rId3">
            <a:alphaModFix/>
          </a:blip>
          <a:stretch>
            <a:fillRect/>
          </a:stretch>
        </p:blipFill>
        <p:spPr>
          <a:xfrm>
            <a:off x="376150" y="917750"/>
            <a:ext cx="5496390" cy="3820974"/>
          </a:xfrm>
          <a:prstGeom prst="rect">
            <a:avLst/>
          </a:prstGeom>
          <a:noFill/>
          <a:ln>
            <a:noFill/>
          </a:ln>
        </p:spPr>
      </p:pic>
      <p:sp>
        <p:nvSpPr>
          <p:cNvPr id="128" name="Google Shape;128;p23"/>
          <p:cNvSpPr txBox="1"/>
          <p:nvPr/>
        </p:nvSpPr>
        <p:spPr>
          <a:xfrm>
            <a:off x="6087750" y="1070150"/>
            <a:ext cx="2766300" cy="2763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en">
                <a:solidFill>
                  <a:schemeClr val="dk1"/>
                </a:solidFill>
                <a:latin typeface="Comfortaa"/>
                <a:ea typeface="Comfortaa"/>
                <a:cs typeface="Comfortaa"/>
                <a:sym typeface="Comfortaa"/>
              </a:rPr>
              <a:t>What is RL? </a:t>
            </a:r>
            <a:endParaRPr>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endParaRPr>
              <a:solidFill>
                <a:schemeClr val="dk1"/>
              </a:solidFill>
              <a:latin typeface="Comfortaa"/>
              <a:ea typeface="Comfortaa"/>
              <a:cs typeface="Comfortaa"/>
              <a:sym typeface="Comfortaa"/>
            </a:endParaRPr>
          </a:p>
          <a:p>
            <a:pPr marL="457200" marR="0" lvl="0" indent="-317500" algn="l" rtl="0">
              <a:lnSpc>
                <a:spcPct val="100000"/>
              </a:lnSpc>
              <a:spcBef>
                <a:spcPts val="0"/>
              </a:spcBef>
              <a:spcAft>
                <a:spcPts val="0"/>
              </a:spcAft>
              <a:buClr>
                <a:schemeClr val="dk1"/>
              </a:buClr>
              <a:buSzPts val="1400"/>
              <a:buFont typeface="Comfortaa"/>
              <a:buChar char="●"/>
            </a:pPr>
            <a:r>
              <a:rPr lang="en">
                <a:solidFill>
                  <a:schemeClr val="dk1"/>
                </a:solidFill>
                <a:latin typeface="Comfortaa"/>
                <a:ea typeface="Comfortaa"/>
                <a:cs typeface="Comfortaa"/>
                <a:sym typeface="Comfortaa"/>
              </a:rPr>
              <a:t>Whenever agent interacts with the environment , perform some operation (action) we observe a reaction in the environment and in return we get a reward from the environment.</a:t>
            </a:r>
            <a:endParaRPr>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endParaRPr sz="1350">
              <a:highlight>
                <a:srgbClr val="FFFFFF"/>
              </a:highlight>
              <a:latin typeface="Comfortaa"/>
              <a:ea typeface="Comfortaa"/>
              <a:cs typeface="Comfortaa"/>
              <a:sym typeface="Comfortaa"/>
            </a:endParaRPr>
          </a:p>
        </p:txBody>
      </p:sp>
      <p:sp>
        <p:nvSpPr>
          <p:cNvPr id="129" name="Google Shape;129;p23"/>
          <p:cNvSpPr txBox="1"/>
          <p:nvPr/>
        </p:nvSpPr>
        <p:spPr>
          <a:xfrm>
            <a:off x="311700" y="4789500"/>
            <a:ext cx="300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dk1"/>
                </a:solidFill>
              </a:rPr>
              <a:t>Source: https://huggingface.co/blog/rlhf</a:t>
            </a:r>
            <a:endParaRPr sz="11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p24"/>
          <p:cNvPicPr preferRelativeResize="0"/>
          <p:nvPr/>
        </p:nvPicPr>
        <p:blipFill>
          <a:blip r:embed="rId3">
            <a:alphaModFix/>
          </a:blip>
          <a:stretch>
            <a:fillRect/>
          </a:stretch>
        </p:blipFill>
        <p:spPr>
          <a:xfrm>
            <a:off x="166750" y="987650"/>
            <a:ext cx="8824849" cy="3795700"/>
          </a:xfrm>
          <a:prstGeom prst="rect">
            <a:avLst/>
          </a:prstGeom>
          <a:noFill/>
          <a:ln>
            <a:noFill/>
          </a:ln>
        </p:spPr>
      </p:pic>
      <p:sp>
        <p:nvSpPr>
          <p:cNvPr id="135" name="Google Shape;135;p24"/>
          <p:cNvSpPr txBox="1">
            <a:spLocks noGrp="1"/>
          </p:cNvSpPr>
          <p:nvPr>
            <p:ph type="title" idx="4294967295"/>
          </p:nvPr>
        </p:nvSpPr>
        <p:spPr>
          <a:xfrm>
            <a:off x="311700" y="2654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Can it answer logic questions?</a:t>
            </a:r>
            <a:endParaRPr b="1">
              <a:latin typeface="Comfortaa"/>
              <a:ea typeface="Comfortaa"/>
              <a:cs typeface="Comfortaa"/>
              <a:sym typeface="Comforta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5"/>
          <p:cNvSpPr txBox="1">
            <a:spLocks noGrp="1"/>
          </p:cNvSpPr>
          <p:nvPr>
            <p:ph type="title"/>
          </p:nvPr>
        </p:nvSpPr>
        <p:spPr>
          <a:xfrm>
            <a:off x="234750" y="1756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Prompt engineering</a:t>
            </a:r>
            <a:endParaRPr b="1">
              <a:latin typeface="Comfortaa"/>
              <a:ea typeface="Comfortaa"/>
              <a:cs typeface="Comfortaa"/>
              <a:sym typeface="Comfortaa"/>
            </a:endParaRPr>
          </a:p>
        </p:txBody>
      </p:sp>
      <p:sp>
        <p:nvSpPr>
          <p:cNvPr id="141" name="Google Shape;141;p25"/>
          <p:cNvSpPr txBox="1"/>
          <p:nvPr/>
        </p:nvSpPr>
        <p:spPr>
          <a:xfrm>
            <a:off x="225750" y="838250"/>
            <a:ext cx="8692500" cy="4192800"/>
          </a:xfrm>
          <a:prstGeom prst="rect">
            <a:avLst/>
          </a:prstGeom>
          <a:noFill/>
          <a:ln>
            <a:noFill/>
          </a:ln>
        </p:spPr>
        <p:txBody>
          <a:bodyPr spcFirstLastPara="1" wrap="square" lIns="91425" tIns="91425" rIns="91425" bIns="91425" anchor="t" anchorCtr="0">
            <a:spAutoFit/>
          </a:bodyPr>
          <a:lstStyle/>
          <a:p>
            <a:pPr marL="457200" lvl="0" indent="-317500" algn="l" rtl="0">
              <a:lnSpc>
                <a:spcPct val="160000"/>
              </a:lnSpc>
              <a:spcBef>
                <a:spcPts val="1800"/>
              </a:spcBef>
              <a:spcAft>
                <a:spcPts val="0"/>
              </a:spcAft>
              <a:buClr>
                <a:schemeClr val="dk1"/>
              </a:buClr>
              <a:buSzPts val="1400"/>
              <a:buFont typeface="Comfortaa"/>
              <a:buChar char="●"/>
            </a:pPr>
            <a:r>
              <a:rPr lang="en" u="sng">
                <a:solidFill>
                  <a:schemeClr val="dk1"/>
                </a:solidFill>
                <a:highlight>
                  <a:schemeClr val="lt1"/>
                </a:highlight>
                <a:latin typeface="Comfortaa"/>
                <a:ea typeface="Comfortaa"/>
                <a:cs typeface="Comfortaa"/>
                <a:sym typeface="Comfortaa"/>
                <a:hlinkClick r:id="rId3">
                  <a:extLst>
                    <a:ext uri="{A12FA001-AC4F-418D-AE19-62706E023703}">
                      <ahyp:hlinkClr xmlns:ahyp="http://schemas.microsoft.com/office/drawing/2018/hyperlinkcolor" val="tx"/>
                    </a:ext>
                  </a:extLst>
                </a:hlinkClick>
              </a:rPr>
              <a:t>Prompting</a:t>
            </a:r>
            <a:r>
              <a:rPr lang="en">
                <a:solidFill>
                  <a:schemeClr val="dk1"/>
                </a:solidFill>
                <a:highlight>
                  <a:schemeClr val="lt1"/>
                </a:highlight>
                <a:latin typeface="Comfortaa"/>
                <a:ea typeface="Comfortaa"/>
                <a:cs typeface="Comfortaa"/>
                <a:sym typeface="Comfortaa"/>
              </a:rPr>
              <a:t> is at the heart of working with LLMs. </a:t>
            </a:r>
            <a:endParaRPr>
              <a:solidFill>
                <a:schemeClr val="dk1"/>
              </a:solidFill>
              <a:highlight>
                <a:schemeClr val="lt1"/>
              </a:highlight>
              <a:latin typeface="Comfortaa"/>
              <a:ea typeface="Comfortaa"/>
              <a:cs typeface="Comfortaa"/>
              <a:sym typeface="Comfortaa"/>
            </a:endParaRPr>
          </a:p>
          <a:p>
            <a:pPr marL="457200" lvl="0" indent="-317500" algn="l" rtl="0">
              <a:lnSpc>
                <a:spcPct val="160000"/>
              </a:lnSpc>
              <a:spcBef>
                <a:spcPts val="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The prompt provides a context for the text that we want the model to generate. </a:t>
            </a:r>
            <a:endParaRPr>
              <a:solidFill>
                <a:schemeClr val="dk1"/>
              </a:solidFill>
              <a:highlight>
                <a:schemeClr val="lt1"/>
              </a:highlight>
              <a:latin typeface="Comfortaa"/>
              <a:ea typeface="Comfortaa"/>
              <a:cs typeface="Comfortaa"/>
              <a:sym typeface="Comfortaa"/>
            </a:endParaRPr>
          </a:p>
          <a:p>
            <a:pPr marL="457200" lvl="0" indent="-317500" algn="l" rtl="0">
              <a:lnSpc>
                <a:spcPct val="160000"/>
              </a:lnSpc>
              <a:spcBef>
                <a:spcPts val="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The prompts we create can be anything from simple instructions to more complex pieces of text, and they are used to encourage the model to produce a specific type of output.</a:t>
            </a:r>
            <a:endParaRPr>
              <a:solidFill>
                <a:schemeClr val="dk1"/>
              </a:solidFill>
              <a:highlight>
                <a:schemeClr val="lt1"/>
              </a:highlight>
              <a:latin typeface="Comfortaa"/>
              <a:ea typeface="Comfortaa"/>
              <a:cs typeface="Comfortaa"/>
              <a:sym typeface="Comfortaa"/>
            </a:endParaRPr>
          </a:p>
          <a:p>
            <a:pPr marL="457200" lvl="0" indent="-317500" algn="l" rtl="0">
              <a:lnSpc>
                <a:spcPct val="160000"/>
              </a:lnSpc>
              <a:spcBef>
                <a:spcPts val="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Coming up with a good prompt is a bit of both science and art.</a:t>
            </a:r>
            <a:endParaRPr>
              <a:solidFill>
                <a:schemeClr val="dk1"/>
              </a:solidFill>
              <a:highlight>
                <a:schemeClr val="lt1"/>
              </a:highlight>
              <a:latin typeface="Comfortaa"/>
              <a:ea typeface="Comfortaa"/>
              <a:cs typeface="Comfortaa"/>
              <a:sym typeface="Comfortaa"/>
            </a:endParaRPr>
          </a:p>
          <a:p>
            <a:pPr marL="457200" marR="0" lvl="0" indent="-317500" algn="l" rtl="0">
              <a:lnSpc>
                <a:spcPct val="160000"/>
              </a:lnSpc>
              <a:spcBef>
                <a:spcPts val="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A prompt can have any of the following:</a:t>
            </a:r>
            <a:endParaRPr>
              <a:solidFill>
                <a:schemeClr val="dk1"/>
              </a:solidFill>
              <a:highlight>
                <a:schemeClr val="lt1"/>
              </a:highlight>
              <a:latin typeface="Comfortaa"/>
              <a:ea typeface="Comfortaa"/>
              <a:cs typeface="Comfortaa"/>
              <a:sym typeface="Comfortaa"/>
            </a:endParaRPr>
          </a:p>
          <a:p>
            <a:pPr marL="914400" marR="0" lvl="1" indent="-317500" algn="l" rtl="0">
              <a:lnSpc>
                <a:spcPct val="160000"/>
              </a:lnSpc>
              <a:spcBef>
                <a:spcPts val="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Instructions</a:t>
            </a:r>
            <a:endParaRPr>
              <a:solidFill>
                <a:schemeClr val="dk1"/>
              </a:solidFill>
              <a:highlight>
                <a:schemeClr val="lt1"/>
              </a:highlight>
              <a:latin typeface="Comfortaa"/>
              <a:ea typeface="Comfortaa"/>
              <a:cs typeface="Comfortaa"/>
              <a:sym typeface="Comfortaa"/>
            </a:endParaRPr>
          </a:p>
          <a:p>
            <a:pPr marL="914400" marR="0" lvl="1" indent="-317500" algn="l" rtl="0">
              <a:lnSpc>
                <a:spcPct val="160000"/>
              </a:lnSpc>
              <a:spcBef>
                <a:spcPts val="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Question</a:t>
            </a:r>
            <a:endParaRPr>
              <a:solidFill>
                <a:schemeClr val="dk1"/>
              </a:solidFill>
              <a:highlight>
                <a:schemeClr val="lt1"/>
              </a:highlight>
              <a:latin typeface="Comfortaa"/>
              <a:ea typeface="Comfortaa"/>
              <a:cs typeface="Comfortaa"/>
              <a:sym typeface="Comfortaa"/>
            </a:endParaRPr>
          </a:p>
          <a:p>
            <a:pPr marL="914400" marR="0" lvl="1" indent="-317500" algn="l" rtl="0">
              <a:lnSpc>
                <a:spcPct val="160000"/>
              </a:lnSpc>
              <a:spcBef>
                <a:spcPts val="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Input data</a:t>
            </a:r>
            <a:endParaRPr>
              <a:solidFill>
                <a:schemeClr val="dk1"/>
              </a:solidFill>
              <a:highlight>
                <a:schemeClr val="lt1"/>
              </a:highlight>
              <a:latin typeface="Comfortaa"/>
              <a:ea typeface="Comfortaa"/>
              <a:cs typeface="Comfortaa"/>
              <a:sym typeface="Comfortaa"/>
            </a:endParaRPr>
          </a:p>
          <a:p>
            <a:pPr marL="914400" marR="0" lvl="1" indent="-317500" algn="l" rtl="0">
              <a:lnSpc>
                <a:spcPct val="160000"/>
              </a:lnSpc>
              <a:spcBef>
                <a:spcPts val="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Examples</a:t>
            </a:r>
            <a:endParaRPr>
              <a:solidFill>
                <a:srgbClr val="343434"/>
              </a:solidFill>
              <a:highlight>
                <a:srgbClr val="F3F3F3"/>
              </a:highlight>
              <a:latin typeface="Comfortaa"/>
              <a:ea typeface="Comfortaa"/>
              <a:cs typeface="Comfortaa"/>
              <a:sym typeface="Comfortaa"/>
            </a:endParaRPr>
          </a:p>
          <a:p>
            <a:pPr marL="0" lvl="0" indent="0" algn="l" rtl="0">
              <a:lnSpc>
                <a:spcPct val="160000"/>
              </a:lnSpc>
              <a:spcBef>
                <a:spcPts val="0"/>
              </a:spcBef>
              <a:spcAft>
                <a:spcPts val="0"/>
              </a:spcAft>
              <a:buNone/>
            </a:pPr>
            <a:endParaRPr>
              <a:solidFill>
                <a:schemeClr val="dk1"/>
              </a:solidFill>
              <a:highlight>
                <a:schemeClr val="lt1"/>
              </a:highlight>
              <a:latin typeface="Comfortaa"/>
              <a:ea typeface="Comfortaa"/>
              <a:cs typeface="Comfortaa"/>
              <a:sym typeface="Comfortaa"/>
            </a:endParaRPr>
          </a:p>
        </p:txBody>
      </p:sp>
      <p:sp>
        <p:nvSpPr>
          <p:cNvPr id="142" name="Google Shape;142;p25"/>
          <p:cNvSpPr txBox="1"/>
          <p:nvPr/>
        </p:nvSpPr>
        <p:spPr>
          <a:xfrm>
            <a:off x="150550" y="4641700"/>
            <a:ext cx="33369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dk1"/>
                </a:solidFill>
              </a:rPr>
              <a:t>Source: https://txt.cohere.ai/generative-ai-part-1/</a:t>
            </a:r>
            <a:endParaRPr sz="11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6"/>
          <p:cNvSpPr txBox="1">
            <a:spLocks noGrp="1"/>
          </p:cNvSpPr>
          <p:nvPr>
            <p:ph type="title"/>
          </p:nvPr>
        </p:nvSpPr>
        <p:spPr>
          <a:xfrm>
            <a:off x="311700" y="2911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Prompt engineering</a:t>
            </a:r>
            <a:endParaRPr b="1">
              <a:latin typeface="Comfortaa"/>
              <a:ea typeface="Comfortaa"/>
              <a:cs typeface="Comfortaa"/>
              <a:sym typeface="Comfortaa"/>
            </a:endParaRPr>
          </a:p>
          <a:p>
            <a:pPr marL="0" lvl="0" indent="0" algn="l" rtl="0">
              <a:spcBef>
                <a:spcPts val="0"/>
              </a:spcBef>
              <a:spcAft>
                <a:spcPts val="0"/>
              </a:spcAft>
              <a:buNone/>
            </a:pPr>
            <a:endParaRPr b="1">
              <a:latin typeface="Comfortaa"/>
              <a:ea typeface="Comfortaa"/>
              <a:cs typeface="Comfortaa"/>
              <a:sym typeface="Comfortaa"/>
            </a:endParaRPr>
          </a:p>
        </p:txBody>
      </p:sp>
      <p:sp>
        <p:nvSpPr>
          <p:cNvPr id="148" name="Google Shape;148;p26"/>
          <p:cNvSpPr txBox="1"/>
          <p:nvPr/>
        </p:nvSpPr>
        <p:spPr>
          <a:xfrm>
            <a:off x="179300" y="863825"/>
            <a:ext cx="8427300" cy="3855000"/>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3400"/>
              </a:spcBef>
              <a:spcAft>
                <a:spcPts val="0"/>
              </a:spcAft>
              <a:buNone/>
            </a:pPr>
            <a:r>
              <a:rPr lang="en" sz="1750">
                <a:solidFill>
                  <a:schemeClr val="dk1"/>
                </a:solidFill>
                <a:highlight>
                  <a:schemeClr val="lt1"/>
                </a:highlight>
                <a:latin typeface="Comfortaa"/>
                <a:ea typeface="Comfortaa"/>
                <a:cs typeface="Comfortaa"/>
                <a:sym typeface="Comfortaa"/>
              </a:rPr>
              <a:t>Instructions + Question   - </a:t>
            </a:r>
            <a:r>
              <a:rPr lang="en" sz="1250" i="1">
                <a:solidFill>
                  <a:schemeClr val="dk1"/>
                </a:solidFill>
                <a:highlight>
                  <a:schemeClr val="lt1"/>
                </a:highlight>
                <a:latin typeface="Comfortaa"/>
                <a:ea typeface="Comfortaa"/>
                <a:cs typeface="Comfortaa"/>
                <a:sym typeface="Comfortaa"/>
              </a:rPr>
              <a:t>“How should I write my college admission essay? Give me suggestions about the different sections I should include, what tone I should use, and what expressions I should avoid.</a:t>
            </a:r>
            <a:endParaRPr sz="1250" i="1">
              <a:solidFill>
                <a:schemeClr val="dk1"/>
              </a:solidFill>
              <a:highlight>
                <a:schemeClr val="lt1"/>
              </a:highlight>
              <a:latin typeface="Comfortaa"/>
              <a:ea typeface="Comfortaa"/>
              <a:cs typeface="Comfortaa"/>
              <a:sym typeface="Comfortaa"/>
            </a:endParaRPr>
          </a:p>
          <a:p>
            <a:pPr marL="0" lvl="0" indent="0" algn="l" rtl="0">
              <a:lnSpc>
                <a:spcPct val="120000"/>
              </a:lnSpc>
              <a:spcBef>
                <a:spcPts val="3400"/>
              </a:spcBef>
              <a:spcAft>
                <a:spcPts val="0"/>
              </a:spcAft>
              <a:buNone/>
            </a:pPr>
            <a:r>
              <a:rPr lang="en" sz="1750">
                <a:solidFill>
                  <a:schemeClr val="dk1"/>
                </a:solidFill>
                <a:highlight>
                  <a:schemeClr val="lt1"/>
                </a:highlight>
                <a:latin typeface="Comfortaa"/>
                <a:ea typeface="Comfortaa"/>
                <a:cs typeface="Comfortaa"/>
                <a:sym typeface="Comfortaa"/>
              </a:rPr>
              <a:t>Instructions + Input data</a:t>
            </a:r>
            <a:endParaRPr sz="1750">
              <a:solidFill>
                <a:schemeClr val="dk1"/>
              </a:solidFill>
              <a:highlight>
                <a:schemeClr val="lt1"/>
              </a:highlight>
              <a:latin typeface="Comfortaa"/>
              <a:ea typeface="Comfortaa"/>
              <a:cs typeface="Comfortaa"/>
              <a:sym typeface="Comfortaa"/>
            </a:endParaRPr>
          </a:p>
          <a:p>
            <a:pPr marL="0" lvl="0" indent="0" algn="l" rtl="0">
              <a:lnSpc>
                <a:spcPct val="115000"/>
              </a:lnSpc>
              <a:spcBef>
                <a:spcPts val="900"/>
              </a:spcBef>
              <a:spcAft>
                <a:spcPts val="0"/>
              </a:spcAft>
              <a:buNone/>
            </a:pPr>
            <a:r>
              <a:rPr lang="en" sz="1250" i="1">
                <a:solidFill>
                  <a:schemeClr val="dk1"/>
                </a:solidFill>
                <a:highlight>
                  <a:schemeClr val="lt1"/>
                </a:highlight>
                <a:latin typeface="Comfortaa"/>
                <a:ea typeface="Comfortaa"/>
                <a:cs typeface="Comfortaa"/>
                <a:sym typeface="Comfortaa"/>
              </a:rPr>
              <a:t>“Given the following information about me, write a 4 paragraph college essay: I am originally from Barcelona, Spain. While my childhood had different traumatic events, such as the death of my father when I was only 6, I still think I had quite a happy childhood.. During my childhood, I changed schools very often, and attended all kinds of schools, from public schools to very religious private ones. One of the most “exotic” things I did during those years is to spend a full school year studying 6th grade in Twin Falls, Idaho, with my extended family.</a:t>
            </a:r>
            <a:endParaRPr sz="1250" i="1">
              <a:solidFill>
                <a:schemeClr val="dk1"/>
              </a:solidFill>
              <a:highlight>
                <a:schemeClr val="lt1"/>
              </a:highlight>
              <a:latin typeface="Comfortaa"/>
              <a:ea typeface="Comfortaa"/>
              <a:cs typeface="Comfortaa"/>
              <a:sym typeface="Comfortaa"/>
            </a:endParaRPr>
          </a:p>
          <a:p>
            <a:pPr marL="0" lvl="0" indent="0" algn="l" rtl="0">
              <a:lnSpc>
                <a:spcPct val="115000"/>
              </a:lnSpc>
              <a:spcBef>
                <a:spcPts val="2100"/>
              </a:spcBef>
              <a:spcAft>
                <a:spcPts val="2100"/>
              </a:spcAft>
              <a:buNone/>
            </a:pPr>
            <a:r>
              <a:rPr lang="en" sz="1250" i="1">
                <a:solidFill>
                  <a:schemeClr val="dk1"/>
                </a:solidFill>
                <a:highlight>
                  <a:schemeClr val="lt1"/>
                </a:highlight>
                <a:latin typeface="Comfortaa"/>
                <a:ea typeface="Comfortaa"/>
                <a:cs typeface="Comfortaa"/>
                <a:sym typeface="Comfortaa"/>
              </a:rPr>
              <a:t>I started working very early on. My first job, as an English teacher, was at age 13. After that, and throughout my studies, I worked as a teacher, waiter, and even construction worker.”*</a:t>
            </a:r>
            <a:endParaRPr sz="1250" i="1">
              <a:solidFill>
                <a:schemeClr val="dk1"/>
              </a:solidFill>
              <a:highlight>
                <a:schemeClr val="lt1"/>
              </a:highlight>
              <a:latin typeface="Comfortaa"/>
              <a:ea typeface="Comfortaa"/>
              <a:cs typeface="Comfortaa"/>
              <a:sym typeface="Comfortaa"/>
            </a:endParaRPr>
          </a:p>
        </p:txBody>
      </p:sp>
      <p:sp>
        <p:nvSpPr>
          <p:cNvPr id="149" name="Google Shape;149;p26"/>
          <p:cNvSpPr txBox="1"/>
          <p:nvPr/>
        </p:nvSpPr>
        <p:spPr>
          <a:xfrm>
            <a:off x="150550" y="4641700"/>
            <a:ext cx="33369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dk1"/>
                </a:solidFill>
              </a:rPr>
              <a:t>Source: https://txt.cohere.ai/generative-ai-part-1/</a:t>
            </a:r>
            <a:endParaRPr sz="11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7"/>
          <p:cNvSpPr txBox="1">
            <a:spLocks noGrp="1"/>
          </p:cNvSpPr>
          <p:nvPr>
            <p:ph type="title"/>
          </p:nvPr>
        </p:nvSpPr>
        <p:spPr>
          <a:xfrm>
            <a:off x="199650" y="2321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Prompt engineering</a:t>
            </a:r>
            <a:endParaRPr b="1">
              <a:latin typeface="Comfortaa"/>
              <a:ea typeface="Comfortaa"/>
              <a:cs typeface="Comfortaa"/>
              <a:sym typeface="Comfortaa"/>
            </a:endParaRPr>
          </a:p>
          <a:p>
            <a:pPr marL="0" lvl="0" indent="0" algn="l" rtl="0">
              <a:spcBef>
                <a:spcPts val="0"/>
              </a:spcBef>
              <a:spcAft>
                <a:spcPts val="0"/>
              </a:spcAft>
              <a:buNone/>
            </a:pPr>
            <a:endParaRPr b="1">
              <a:latin typeface="Comfortaa"/>
              <a:ea typeface="Comfortaa"/>
              <a:cs typeface="Comfortaa"/>
              <a:sym typeface="Comfortaa"/>
            </a:endParaRPr>
          </a:p>
        </p:txBody>
      </p:sp>
      <p:sp>
        <p:nvSpPr>
          <p:cNvPr id="155" name="Google Shape;155;p27"/>
          <p:cNvSpPr txBox="1"/>
          <p:nvPr/>
        </p:nvSpPr>
        <p:spPr>
          <a:xfrm>
            <a:off x="255675" y="853875"/>
            <a:ext cx="8464500" cy="3555300"/>
          </a:xfrm>
          <a:prstGeom prst="rect">
            <a:avLst/>
          </a:prstGeom>
          <a:noFill/>
          <a:ln>
            <a:noFill/>
          </a:ln>
        </p:spPr>
        <p:txBody>
          <a:bodyPr spcFirstLastPara="1" wrap="square" lIns="91425" tIns="91425" rIns="91425" bIns="91425" anchor="t" anchorCtr="0">
            <a:spAutoFit/>
          </a:bodyPr>
          <a:lstStyle/>
          <a:p>
            <a:pPr marL="0" lvl="0" indent="0" algn="l" rtl="0">
              <a:lnSpc>
                <a:spcPct val="120000"/>
              </a:lnSpc>
              <a:spcBef>
                <a:spcPts val="3400"/>
              </a:spcBef>
              <a:spcAft>
                <a:spcPts val="0"/>
              </a:spcAft>
              <a:buNone/>
            </a:pPr>
            <a:r>
              <a:rPr lang="en" sz="1950">
                <a:solidFill>
                  <a:schemeClr val="dk1"/>
                </a:solidFill>
                <a:highlight>
                  <a:schemeClr val="lt1"/>
                </a:highlight>
                <a:latin typeface="Comfortaa"/>
                <a:ea typeface="Comfortaa"/>
                <a:cs typeface="Comfortaa"/>
                <a:sym typeface="Comfortaa"/>
              </a:rPr>
              <a:t>Question + Examples</a:t>
            </a:r>
            <a:endParaRPr sz="1950">
              <a:solidFill>
                <a:schemeClr val="dk1"/>
              </a:solidFill>
              <a:highlight>
                <a:schemeClr val="lt1"/>
              </a:highlight>
              <a:latin typeface="Comfortaa"/>
              <a:ea typeface="Comfortaa"/>
              <a:cs typeface="Comfortaa"/>
              <a:sym typeface="Comfortaa"/>
            </a:endParaRPr>
          </a:p>
          <a:p>
            <a:pPr marL="0" lvl="0" indent="0" algn="l" rtl="0">
              <a:spcBef>
                <a:spcPts val="900"/>
              </a:spcBef>
              <a:spcAft>
                <a:spcPts val="0"/>
              </a:spcAft>
              <a:buNone/>
            </a:pPr>
            <a:endParaRPr sz="1450" i="1">
              <a:solidFill>
                <a:schemeClr val="dk1"/>
              </a:solidFill>
              <a:highlight>
                <a:schemeClr val="lt1"/>
              </a:highlight>
              <a:latin typeface="Comfortaa"/>
              <a:ea typeface="Comfortaa"/>
              <a:cs typeface="Comfortaa"/>
              <a:sym typeface="Comfortaa"/>
            </a:endParaRPr>
          </a:p>
          <a:p>
            <a:pPr marL="0" lvl="0" indent="0" algn="l" rtl="0">
              <a:spcBef>
                <a:spcPts val="0"/>
              </a:spcBef>
              <a:spcAft>
                <a:spcPts val="0"/>
              </a:spcAft>
              <a:buNone/>
            </a:pPr>
            <a:r>
              <a:rPr lang="en" sz="1450" i="1">
                <a:solidFill>
                  <a:schemeClr val="dk1"/>
                </a:solidFill>
                <a:highlight>
                  <a:schemeClr val="lt1"/>
                </a:highlight>
                <a:latin typeface="Comfortaa"/>
                <a:ea typeface="Comfortaa"/>
                <a:cs typeface="Comfortaa"/>
                <a:sym typeface="Comfortaa"/>
              </a:rPr>
              <a:t>“Here are some examples of TV shows I really like: Breaking Bad, Peaky Blinders, The Bear. I did not like Ted Lasso. What other shows do you think I might like?”</a:t>
            </a:r>
            <a:endParaRPr sz="1450" i="1">
              <a:solidFill>
                <a:schemeClr val="dk1"/>
              </a:solidFill>
              <a:highlight>
                <a:schemeClr val="lt1"/>
              </a:highlight>
              <a:latin typeface="Comfortaa"/>
              <a:ea typeface="Comfortaa"/>
              <a:cs typeface="Comfortaa"/>
              <a:sym typeface="Comfortaa"/>
            </a:endParaRPr>
          </a:p>
          <a:p>
            <a:pPr marL="0" lvl="0" indent="0" algn="l" rtl="0">
              <a:spcBef>
                <a:spcPts val="0"/>
              </a:spcBef>
              <a:spcAft>
                <a:spcPts val="0"/>
              </a:spcAft>
              <a:buNone/>
            </a:pPr>
            <a:endParaRPr sz="1450" i="1">
              <a:solidFill>
                <a:schemeClr val="dk1"/>
              </a:solidFill>
              <a:highlight>
                <a:schemeClr val="lt1"/>
              </a:highlight>
              <a:latin typeface="Comfortaa"/>
              <a:ea typeface="Comfortaa"/>
              <a:cs typeface="Comfortaa"/>
              <a:sym typeface="Comfortaa"/>
            </a:endParaRPr>
          </a:p>
          <a:p>
            <a:pPr marL="0" lvl="0" indent="0" algn="l" rtl="0">
              <a:spcBef>
                <a:spcPts val="0"/>
              </a:spcBef>
              <a:spcAft>
                <a:spcPts val="0"/>
              </a:spcAft>
              <a:buNone/>
            </a:pPr>
            <a:r>
              <a:rPr lang="en" sz="1950">
                <a:solidFill>
                  <a:schemeClr val="dk1"/>
                </a:solidFill>
                <a:highlight>
                  <a:schemeClr val="lt1"/>
                </a:highlight>
                <a:latin typeface="Comfortaa"/>
                <a:ea typeface="Comfortaa"/>
                <a:cs typeface="Comfortaa"/>
                <a:sym typeface="Comfortaa"/>
              </a:rPr>
              <a:t>Generating prompts at scale</a:t>
            </a:r>
            <a:endParaRPr sz="1950">
              <a:solidFill>
                <a:schemeClr val="dk1"/>
              </a:solidFill>
              <a:highlight>
                <a:schemeClr val="lt1"/>
              </a:highlight>
              <a:latin typeface="Comfortaa"/>
              <a:ea typeface="Comfortaa"/>
              <a:cs typeface="Comfortaa"/>
              <a:sym typeface="Comfortaa"/>
            </a:endParaRPr>
          </a:p>
          <a:p>
            <a:pPr marL="0" lvl="0" indent="0" algn="l" rtl="0">
              <a:spcBef>
                <a:spcPts val="0"/>
              </a:spcBef>
              <a:spcAft>
                <a:spcPts val="0"/>
              </a:spcAft>
              <a:buNone/>
            </a:pPr>
            <a:endParaRPr sz="1950">
              <a:solidFill>
                <a:schemeClr val="dk1"/>
              </a:solidFill>
              <a:highlight>
                <a:schemeClr val="lt1"/>
              </a:highlight>
              <a:latin typeface="Comfortaa"/>
              <a:ea typeface="Comfortaa"/>
              <a:cs typeface="Comfortaa"/>
              <a:sym typeface="Comfortaa"/>
            </a:endParaRPr>
          </a:p>
          <a:p>
            <a:pPr marL="0" lvl="0" indent="0" algn="l" rtl="0">
              <a:spcBef>
                <a:spcPts val="0"/>
              </a:spcBef>
              <a:spcAft>
                <a:spcPts val="0"/>
              </a:spcAft>
              <a:buNone/>
            </a:pPr>
            <a:r>
              <a:rPr lang="en" sz="1450">
                <a:solidFill>
                  <a:schemeClr val="dk1"/>
                </a:solidFill>
                <a:highlight>
                  <a:schemeClr val="lt1"/>
                </a:highlight>
                <a:latin typeface="Comfortaa"/>
                <a:ea typeface="Comfortaa"/>
                <a:cs typeface="Comfortaa"/>
                <a:sym typeface="Comfortaa"/>
              </a:rPr>
              <a:t> Requires a programmatic approach?  – Something like jinja template will emerge  soon?</a:t>
            </a:r>
            <a:endParaRPr sz="1450">
              <a:solidFill>
                <a:schemeClr val="dk1"/>
              </a:solidFill>
              <a:highlight>
                <a:schemeClr val="lt1"/>
              </a:highlight>
              <a:latin typeface="Comfortaa"/>
              <a:ea typeface="Comfortaa"/>
              <a:cs typeface="Comfortaa"/>
              <a:sym typeface="Comfortaa"/>
            </a:endParaRPr>
          </a:p>
          <a:p>
            <a:pPr marL="0" lvl="0" indent="0" algn="l" rtl="0">
              <a:spcBef>
                <a:spcPts val="0"/>
              </a:spcBef>
              <a:spcAft>
                <a:spcPts val="0"/>
              </a:spcAft>
              <a:buNone/>
            </a:pPr>
            <a:endParaRPr sz="1450">
              <a:solidFill>
                <a:schemeClr val="dk1"/>
              </a:solidFill>
              <a:highlight>
                <a:schemeClr val="lt1"/>
              </a:highlight>
              <a:latin typeface="Comfortaa"/>
              <a:ea typeface="Comfortaa"/>
              <a:cs typeface="Comfortaa"/>
              <a:sym typeface="Comfortaa"/>
            </a:endParaRPr>
          </a:p>
          <a:p>
            <a:pPr marL="0" lvl="0" indent="0" algn="l" rtl="0">
              <a:spcBef>
                <a:spcPts val="0"/>
              </a:spcBef>
              <a:spcAft>
                <a:spcPts val="0"/>
              </a:spcAft>
              <a:buNone/>
            </a:pPr>
            <a:r>
              <a:rPr lang="en" sz="1050">
                <a:solidFill>
                  <a:schemeClr val="dk1"/>
                </a:solidFill>
                <a:highlight>
                  <a:schemeClr val="lt1"/>
                </a:highlight>
                <a:latin typeface="Comfortaa"/>
                <a:ea typeface="Comfortaa"/>
                <a:cs typeface="Comfortaa"/>
                <a:sym typeface="Comfortaa"/>
              </a:rPr>
              <a:t>for user,blurb in students.items():</a:t>
            </a:r>
            <a:endParaRPr sz="1050">
              <a:solidFill>
                <a:schemeClr val="dk1"/>
              </a:solidFill>
              <a:highlight>
                <a:schemeClr val="lt1"/>
              </a:highlight>
              <a:latin typeface="Comfortaa"/>
              <a:ea typeface="Comfortaa"/>
              <a:cs typeface="Comfortaa"/>
              <a:sym typeface="Comfortaa"/>
            </a:endParaRPr>
          </a:p>
          <a:p>
            <a:pPr marL="0" lvl="0" indent="0" algn="l" rtl="0">
              <a:spcBef>
                <a:spcPts val="0"/>
              </a:spcBef>
              <a:spcAft>
                <a:spcPts val="0"/>
              </a:spcAft>
              <a:buNone/>
            </a:pPr>
            <a:r>
              <a:rPr lang="en" sz="1050">
                <a:solidFill>
                  <a:schemeClr val="dk1"/>
                </a:solidFill>
                <a:highlight>
                  <a:schemeClr val="lt1"/>
                </a:highlight>
                <a:latin typeface="Comfortaa"/>
                <a:ea typeface="Comfortaa"/>
                <a:cs typeface="Comfortaa"/>
                <a:sym typeface="Comfortaa"/>
              </a:rPr>
              <a:t>      prompt = “Given the following information about {}, write a 4 paragraph college essay: {}”.format(user, blurb)</a:t>
            </a:r>
            <a:endParaRPr sz="1050">
              <a:solidFill>
                <a:schemeClr val="dk1"/>
              </a:solidFill>
              <a:highlight>
                <a:schemeClr val="lt1"/>
              </a:highlight>
              <a:latin typeface="Comfortaa"/>
              <a:ea typeface="Comfortaa"/>
              <a:cs typeface="Comfortaa"/>
              <a:sym typeface="Comfortaa"/>
            </a:endParaRPr>
          </a:p>
          <a:p>
            <a:pPr marL="139700" marR="139700" lvl="0" indent="0" algn="l" rtl="0">
              <a:lnSpc>
                <a:spcPct val="115000"/>
              </a:lnSpc>
              <a:spcBef>
                <a:spcPts val="0"/>
              </a:spcBef>
              <a:spcAft>
                <a:spcPts val="0"/>
              </a:spcAft>
              <a:buNone/>
            </a:pPr>
            <a:r>
              <a:rPr lang="en" sz="1050">
                <a:solidFill>
                  <a:schemeClr val="dk1"/>
                </a:solidFill>
                <a:highlight>
                  <a:schemeClr val="lt1"/>
                </a:highlight>
                <a:latin typeface="Comfortaa"/>
                <a:ea typeface="Comfortaa"/>
                <a:cs typeface="Comfortaa"/>
                <a:sym typeface="Comfortaa"/>
              </a:rPr>
              <a:t>      callGPT(prompt)</a:t>
            </a:r>
            <a:endParaRPr sz="1050">
              <a:solidFill>
                <a:schemeClr val="dk1"/>
              </a:solidFill>
              <a:highlight>
                <a:schemeClr val="lt1"/>
              </a:highlight>
              <a:latin typeface="Comfortaa"/>
              <a:ea typeface="Comfortaa"/>
              <a:cs typeface="Comfortaa"/>
              <a:sym typeface="Comfortaa"/>
            </a:endParaRPr>
          </a:p>
          <a:p>
            <a:pPr marL="0" lvl="0" indent="0" algn="l" rtl="0">
              <a:spcBef>
                <a:spcPts val="0"/>
              </a:spcBef>
              <a:spcAft>
                <a:spcPts val="0"/>
              </a:spcAft>
              <a:buNone/>
            </a:pPr>
            <a:endParaRPr sz="1450">
              <a:solidFill>
                <a:schemeClr val="dk1"/>
              </a:solidFill>
              <a:highlight>
                <a:schemeClr val="lt1"/>
              </a:highlight>
              <a:latin typeface="Comfortaa"/>
              <a:ea typeface="Comfortaa"/>
              <a:cs typeface="Comfortaa"/>
              <a:sym typeface="Comfortaa"/>
            </a:endParaRPr>
          </a:p>
        </p:txBody>
      </p:sp>
      <p:sp>
        <p:nvSpPr>
          <p:cNvPr id="156" name="Google Shape;156;p27"/>
          <p:cNvSpPr txBox="1"/>
          <p:nvPr/>
        </p:nvSpPr>
        <p:spPr>
          <a:xfrm>
            <a:off x="150550" y="4641700"/>
            <a:ext cx="33369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dk1"/>
                </a:solidFill>
              </a:rPr>
              <a:t>Source: https://txt.cohere.ai/generative-ai-part-1/</a:t>
            </a:r>
            <a:endParaRPr sz="11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8"/>
          <p:cNvSpPr txBox="1">
            <a:spLocks noGrp="1"/>
          </p:cNvSpPr>
          <p:nvPr>
            <p:ph type="title"/>
          </p:nvPr>
        </p:nvSpPr>
        <p:spPr>
          <a:xfrm>
            <a:off x="234750" y="2782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Prompt engineering - New Job Role</a:t>
            </a:r>
            <a:endParaRPr/>
          </a:p>
        </p:txBody>
      </p:sp>
      <p:pic>
        <p:nvPicPr>
          <p:cNvPr id="162" name="Google Shape;162;p28"/>
          <p:cNvPicPr preferRelativeResize="0"/>
          <p:nvPr/>
        </p:nvPicPr>
        <p:blipFill>
          <a:blip r:embed="rId3">
            <a:alphaModFix/>
          </a:blip>
          <a:stretch>
            <a:fillRect/>
          </a:stretch>
        </p:blipFill>
        <p:spPr>
          <a:xfrm>
            <a:off x="234750" y="964900"/>
            <a:ext cx="7732567" cy="38209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9"/>
          <p:cNvSpPr txBox="1">
            <a:spLocks noGrp="1"/>
          </p:cNvSpPr>
          <p:nvPr>
            <p:ph type="title"/>
          </p:nvPr>
        </p:nvSpPr>
        <p:spPr>
          <a:xfrm>
            <a:off x="311700" y="169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Use Case - Text summarization</a:t>
            </a:r>
            <a:endParaRPr b="1">
              <a:latin typeface="Comfortaa"/>
              <a:ea typeface="Comfortaa"/>
              <a:cs typeface="Comfortaa"/>
              <a:sym typeface="Comfortaa"/>
            </a:endParaRPr>
          </a:p>
        </p:txBody>
      </p:sp>
      <p:pic>
        <p:nvPicPr>
          <p:cNvPr id="168" name="Google Shape;168;p29"/>
          <p:cNvPicPr preferRelativeResize="0"/>
          <p:nvPr/>
        </p:nvPicPr>
        <p:blipFill>
          <a:blip r:embed="rId3">
            <a:alphaModFix/>
          </a:blip>
          <a:stretch>
            <a:fillRect/>
          </a:stretch>
        </p:blipFill>
        <p:spPr>
          <a:xfrm>
            <a:off x="152400" y="1170125"/>
            <a:ext cx="8839204" cy="36642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0"/>
          <p:cNvSpPr txBox="1">
            <a:spLocks noGrp="1"/>
          </p:cNvSpPr>
          <p:nvPr>
            <p:ph type="title"/>
          </p:nvPr>
        </p:nvSpPr>
        <p:spPr>
          <a:xfrm>
            <a:off x="68000" y="1756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Use Case - You can get your own Mike Ross !!</a:t>
            </a:r>
            <a:endParaRPr b="1">
              <a:latin typeface="Comfortaa"/>
              <a:ea typeface="Comfortaa"/>
              <a:cs typeface="Comfortaa"/>
              <a:sym typeface="Comfortaa"/>
            </a:endParaRPr>
          </a:p>
        </p:txBody>
      </p:sp>
      <p:pic>
        <p:nvPicPr>
          <p:cNvPr id="174" name="Google Shape;174;p30"/>
          <p:cNvPicPr preferRelativeResize="0"/>
          <p:nvPr/>
        </p:nvPicPr>
        <p:blipFill>
          <a:blip r:embed="rId3">
            <a:alphaModFix/>
          </a:blip>
          <a:stretch>
            <a:fillRect/>
          </a:stretch>
        </p:blipFill>
        <p:spPr>
          <a:xfrm>
            <a:off x="4572000" y="1477975"/>
            <a:ext cx="4483326" cy="2652226"/>
          </a:xfrm>
          <a:prstGeom prst="rect">
            <a:avLst/>
          </a:prstGeom>
          <a:noFill/>
          <a:ln>
            <a:noFill/>
          </a:ln>
        </p:spPr>
      </p:pic>
      <p:pic>
        <p:nvPicPr>
          <p:cNvPr id="175" name="Google Shape;175;p30"/>
          <p:cNvPicPr preferRelativeResize="0"/>
          <p:nvPr/>
        </p:nvPicPr>
        <p:blipFill>
          <a:blip r:embed="rId4">
            <a:alphaModFix/>
          </a:blip>
          <a:stretch>
            <a:fillRect/>
          </a:stretch>
        </p:blipFill>
        <p:spPr>
          <a:xfrm>
            <a:off x="307850" y="1130212"/>
            <a:ext cx="3347751" cy="33477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1"/>
          <p:cNvSpPr txBox="1">
            <a:spLocks noGrp="1"/>
          </p:cNvSpPr>
          <p:nvPr>
            <p:ph type="title"/>
          </p:nvPr>
        </p:nvSpPr>
        <p:spPr>
          <a:xfrm>
            <a:off x="311700" y="3424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Use Case - Companion for Old Age people</a:t>
            </a:r>
            <a:endParaRPr b="1">
              <a:latin typeface="Comfortaa"/>
              <a:ea typeface="Comfortaa"/>
              <a:cs typeface="Comfortaa"/>
              <a:sym typeface="Comfortaa"/>
            </a:endParaRPr>
          </a:p>
        </p:txBody>
      </p:sp>
      <p:pic>
        <p:nvPicPr>
          <p:cNvPr id="181" name="Google Shape;181;p31"/>
          <p:cNvPicPr preferRelativeResize="0"/>
          <p:nvPr/>
        </p:nvPicPr>
        <p:blipFill rotWithShape="1">
          <a:blip r:embed="rId3">
            <a:alphaModFix/>
          </a:blip>
          <a:srcRect l="35608"/>
          <a:stretch/>
        </p:blipFill>
        <p:spPr>
          <a:xfrm>
            <a:off x="666996" y="1144475"/>
            <a:ext cx="3690501" cy="3820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2"/>
          <p:cNvSpPr txBox="1">
            <a:spLocks noGrp="1"/>
          </p:cNvSpPr>
          <p:nvPr>
            <p:ph type="title"/>
          </p:nvPr>
        </p:nvSpPr>
        <p:spPr>
          <a:xfrm>
            <a:off x="157775" y="2398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What is in it for us - Programmers?</a:t>
            </a:r>
            <a:endParaRPr b="1">
              <a:latin typeface="Comfortaa"/>
              <a:ea typeface="Comfortaa"/>
              <a:cs typeface="Comfortaa"/>
              <a:sym typeface="Comfortaa"/>
            </a:endParaRPr>
          </a:p>
        </p:txBody>
      </p:sp>
      <p:sp>
        <p:nvSpPr>
          <p:cNvPr id="187" name="Google Shape;187;p32"/>
          <p:cNvSpPr txBox="1"/>
          <p:nvPr/>
        </p:nvSpPr>
        <p:spPr>
          <a:xfrm>
            <a:off x="234750" y="925425"/>
            <a:ext cx="8520600" cy="3486300"/>
          </a:xfrm>
          <a:prstGeom prst="rect">
            <a:avLst/>
          </a:prstGeom>
          <a:noFill/>
          <a:ln>
            <a:noFill/>
          </a:ln>
        </p:spPr>
        <p:txBody>
          <a:bodyPr spcFirstLastPara="1" wrap="square" lIns="91425" tIns="91425" rIns="91425" bIns="91425" anchor="ctr" anchorCtr="0">
            <a:spAutoFit/>
          </a:bodyPr>
          <a:lstStyle/>
          <a:p>
            <a:pPr marL="0" marR="0" lvl="0" indent="0" algn="l" rtl="0">
              <a:lnSpc>
                <a:spcPct val="100000"/>
              </a:lnSpc>
              <a:spcBef>
                <a:spcPts val="0"/>
              </a:spcBef>
              <a:spcAft>
                <a:spcPts val="0"/>
              </a:spcAft>
              <a:buNone/>
            </a:pPr>
            <a:r>
              <a:rPr lang="en" sz="1700">
                <a:solidFill>
                  <a:schemeClr val="dk1"/>
                </a:solidFill>
                <a:latin typeface="Comfortaa"/>
                <a:ea typeface="Comfortaa"/>
                <a:cs typeface="Comfortaa"/>
                <a:sym typeface="Comfortaa"/>
              </a:rPr>
              <a:t>1. Explaining code</a:t>
            </a:r>
            <a:endParaRPr sz="1700">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r>
              <a:rPr lang="en" sz="1700">
                <a:solidFill>
                  <a:schemeClr val="dk1"/>
                </a:solidFill>
                <a:latin typeface="Comfortaa"/>
                <a:ea typeface="Comfortaa"/>
                <a:cs typeface="Comfortaa"/>
                <a:sym typeface="Comfortaa"/>
              </a:rPr>
              <a:t>2. Improve existing code</a:t>
            </a:r>
            <a:endParaRPr sz="1700">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r>
              <a:rPr lang="en" sz="1700">
                <a:solidFill>
                  <a:schemeClr val="dk1"/>
                </a:solidFill>
                <a:latin typeface="Comfortaa"/>
                <a:ea typeface="Comfortaa"/>
                <a:cs typeface="Comfortaa"/>
                <a:sym typeface="Comfortaa"/>
              </a:rPr>
              <a:t>3. Rewriting code using the correct style</a:t>
            </a:r>
            <a:endParaRPr sz="1700">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r>
              <a:rPr lang="en" sz="1700">
                <a:solidFill>
                  <a:schemeClr val="dk1"/>
                </a:solidFill>
                <a:latin typeface="Comfortaa"/>
                <a:ea typeface="Comfortaa"/>
                <a:cs typeface="Comfortaa"/>
                <a:sym typeface="Comfortaa"/>
              </a:rPr>
              <a:t>4. Simplifying code</a:t>
            </a:r>
            <a:endParaRPr sz="1700">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r>
              <a:rPr lang="en" sz="1700">
                <a:solidFill>
                  <a:schemeClr val="dk1"/>
                </a:solidFill>
                <a:latin typeface="Comfortaa"/>
                <a:ea typeface="Comfortaa"/>
                <a:cs typeface="Comfortaa"/>
                <a:sym typeface="Comfortaa"/>
              </a:rPr>
              <a:t>5. Writing test cases</a:t>
            </a:r>
            <a:endParaRPr sz="1700">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r>
              <a:rPr lang="en" sz="1700">
                <a:solidFill>
                  <a:schemeClr val="dk1"/>
                </a:solidFill>
                <a:latin typeface="Comfortaa"/>
                <a:ea typeface="Comfortaa"/>
                <a:cs typeface="Comfortaa"/>
                <a:sym typeface="Comfortaa"/>
              </a:rPr>
              <a:t>6. Exploring alternatives</a:t>
            </a:r>
            <a:endParaRPr sz="1700">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r>
              <a:rPr lang="en" sz="1700">
                <a:solidFill>
                  <a:schemeClr val="dk1"/>
                </a:solidFill>
                <a:latin typeface="Comfortaa"/>
                <a:ea typeface="Comfortaa"/>
                <a:cs typeface="Comfortaa"/>
                <a:sym typeface="Comfortaa"/>
              </a:rPr>
              <a:t>7. Translating code - Anytime you want to port some code from one language to another</a:t>
            </a:r>
            <a:endParaRPr sz="1700">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r>
              <a:rPr lang="en" sz="1700">
                <a:solidFill>
                  <a:schemeClr val="dk1"/>
                </a:solidFill>
                <a:latin typeface="Comfortaa"/>
                <a:ea typeface="Comfortaa"/>
                <a:cs typeface="Comfortaa"/>
                <a:sym typeface="Comfortaa"/>
              </a:rPr>
              <a:t>8. Writing documentation</a:t>
            </a:r>
            <a:endParaRPr sz="1700">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r>
              <a:rPr lang="en" sz="1700">
                <a:solidFill>
                  <a:schemeClr val="dk1"/>
                </a:solidFill>
                <a:latin typeface="Comfortaa"/>
                <a:ea typeface="Comfortaa"/>
                <a:cs typeface="Comfortaa"/>
                <a:sym typeface="Comfortaa"/>
              </a:rPr>
              <a:t>9. Tracking down bugs</a:t>
            </a:r>
            <a:endParaRPr sz="1700">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r>
              <a:rPr lang="en" sz="1700">
                <a:solidFill>
                  <a:schemeClr val="dk1"/>
                </a:solidFill>
                <a:latin typeface="Comfortaa"/>
                <a:ea typeface="Comfortaa"/>
                <a:cs typeface="Comfortaa"/>
                <a:sym typeface="Comfortaa"/>
              </a:rPr>
              <a:t>10.  Scaffolding - kick off the structure of anything new you want to write. GitHub Copilot does a great job at this as well.</a:t>
            </a:r>
            <a:endParaRPr sz="1700">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endParaRPr sz="600">
              <a:solidFill>
                <a:srgbClr val="0F1419"/>
              </a:solidFill>
              <a:highlight>
                <a:srgbClr val="FFFFFF"/>
              </a:highlight>
              <a:latin typeface="Comfortaa"/>
              <a:ea typeface="Comfortaa"/>
              <a:cs typeface="Comfortaa"/>
              <a:sym typeface="Comfortaa"/>
            </a:endParaRPr>
          </a:p>
          <a:p>
            <a:pPr marL="0" marR="0" lvl="0" indent="0" algn="l" rtl="0">
              <a:lnSpc>
                <a:spcPct val="100000"/>
              </a:lnSpc>
              <a:spcBef>
                <a:spcPts val="0"/>
              </a:spcBef>
              <a:spcAft>
                <a:spcPts val="0"/>
              </a:spcAft>
              <a:buNone/>
            </a:pPr>
            <a:endParaRPr sz="100">
              <a:solidFill>
                <a:srgbClr val="0F1419"/>
              </a:solidFill>
              <a:latin typeface="Comfortaa"/>
              <a:ea typeface="Comfortaa"/>
              <a:cs typeface="Comfortaa"/>
              <a:sym typeface="Comfortaa"/>
            </a:endParaRPr>
          </a:p>
          <a:p>
            <a:pPr marL="0" lvl="0" indent="0" algn="l" rtl="0">
              <a:spcBef>
                <a:spcPts val="0"/>
              </a:spcBef>
              <a:spcAft>
                <a:spcPts val="0"/>
              </a:spcAft>
              <a:buNone/>
            </a:pPr>
            <a:endParaRPr sz="200">
              <a:solidFill>
                <a:srgbClr val="0F1419"/>
              </a:solidFill>
              <a:highlight>
                <a:srgbClr val="FFFFFF"/>
              </a:highlight>
              <a:latin typeface="Comfortaa"/>
              <a:ea typeface="Comfortaa"/>
              <a:cs typeface="Comfortaa"/>
              <a:sym typeface="Comfortaa"/>
            </a:endParaRPr>
          </a:p>
        </p:txBody>
      </p:sp>
      <p:sp>
        <p:nvSpPr>
          <p:cNvPr id="188" name="Google Shape;188;p32"/>
          <p:cNvSpPr txBox="1"/>
          <p:nvPr/>
        </p:nvSpPr>
        <p:spPr>
          <a:xfrm>
            <a:off x="157775" y="4729900"/>
            <a:ext cx="46398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dk1"/>
                </a:solidFill>
              </a:rPr>
              <a:t>Source: https://twitter.com/svpino/status/1611357168200192002</a:t>
            </a:r>
            <a:endParaRPr sz="1100">
              <a:solidFill>
                <a:schemeClr val="dk1"/>
              </a:solidFill>
            </a:endParaRPr>
          </a:p>
          <a:p>
            <a:pPr marL="0" lvl="0" indent="0" algn="l" rtl="0">
              <a:spcBef>
                <a:spcPts val="0"/>
              </a:spcBef>
              <a:spcAft>
                <a:spcPts val="0"/>
              </a:spcAft>
              <a:buNone/>
            </a:pPr>
            <a:endParaRPr sz="11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311700" y="3687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Latest Ranking of Top Languages</a:t>
            </a:r>
            <a:endParaRPr b="1">
              <a:latin typeface="Comfortaa"/>
              <a:ea typeface="Comfortaa"/>
              <a:cs typeface="Comfortaa"/>
              <a:sym typeface="Comfortaa"/>
            </a:endParaRPr>
          </a:p>
        </p:txBody>
      </p:sp>
      <p:pic>
        <p:nvPicPr>
          <p:cNvPr id="66" name="Google Shape;66;p15"/>
          <p:cNvPicPr preferRelativeResize="0"/>
          <p:nvPr/>
        </p:nvPicPr>
        <p:blipFill>
          <a:blip r:embed="rId3">
            <a:alphaModFix/>
          </a:blip>
          <a:stretch>
            <a:fillRect/>
          </a:stretch>
        </p:blipFill>
        <p:spPr>
          <a:xfrm>
            <a:off x="152400" y="941475"/>
            <a:ext cx="8839204" cy="405705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33"/>
          <p:cNvPicPr preferRelativeResize="0"/>
          <p:nvPr/>
        </p:nvPicPr>
        <p:blipFill>
          <a:blip r:embed="rId3">
            <a:alphaModFix/>
          </a:blip>
          <a:stretch>
            <a:fillRect/>
          </a:stretch>
        </p:blipFill>
        <p:spPr>
          <a:xfrm>
            <a:off x="225824" y="669975"/>
            <a:ext cx="4190549" cy="4346202"/>
          </a:xfrm>
          <a:prstGeom prst="rect">
            <a:avLst/>
          </a:prstGeom>
          <a:noFill/>
          <a:ln>
            <a:noFill/>
          </a:ln>
        </p:spPr>
      </p:pic>
      <p:sp>
        <p:nvSpPr>
          <p:cNvPr id="194" name="Google Shape;194;p33"/>
          <p:cNvSpPr txBox="1"/>
          <p:nvPr/>
        </p:nvSpPr>
        <p:spPr>
          <a:xfrm>
            <a:off x="5120650" y="457200"/>
            <a:ext cx="3840600" cy="4069800"/>
          </a:xfrm>
          <a:prstGeom prst="rect">
            <a:avLst/>
          </a:prstGeom>
          <a:noFill/>
          <a:ln>
            <a:noFill/>
          </a:ln>
        </p:spPr>
        <p:txBody>
          <a:bodyPr spcFirstLastPara="1" wrap="square" lIns="91425" tIns="91425" rIns="91425" bIns="91425" anchor="t" anchorCtr="0">
            <a:spAutoFit/>
          </a:bodyPr>
          <a:lstStyle/>
          <a:p>
            <a:pPr marL="457200" lvl="0" indent="-317500" algn="l" rtl="0">
              <a:lnSpc>
                <a:spcPct val="120000"/>
              </a:lnSpc>
              <a:spcBef>
                <a:spcPts val="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The first wave of generative AI apps are starting to reach scale, but struggle with retention and differentiation</a:t>
            </a:r>
            <a:endParaRPr>
              <a:solidFill>
                <a:schemeClr val="dk1"/>
              </a:solidFill>
              <a:highlight>
                <a:schemeClr val="lt1"/>
              </a:highlight>
              <a:latin typeface="Comfortaa"/>
              <a:ea typeface="Comfortaa"/>
              <a:cs typeface="Comfortaa"/>
              <a:sym typeface="Comfortaa"/>
            </a:endParaRPr>
          </a:p>
          <a:p>
            <a:pPr marL="457200" lvl="0" indent="0" algn="l" rtl="0">
              <a:lnSpc>
                <a:spcPct val="120000"/>
              </a:lnSpc>
              <a:spcBef>
                <a:spcPts val="400"/>
              </a:spcBef>
              <a:spcAft>
                <a:spcPts val="0"/>
              </a:spcAft>
              <a:buNone/>
            </a:pPr>
            <a:endParaRPr>
              <a:solidFill>
                <a:schemeClr val="dk1"/>
              </a:solidFill>
              <a:highlight>
                <a:schemeClr val="lt1"/>
              </a:highlight>
              <a:latin typeface="Comfortaa"/>
              <a:ea typeface="Comfortaa"/>
              <a:cs typeface="Comfortaa"/>
              <a:sym typeface="Comfortaa"/>
            </a:endParaRPr>
          </a:p>
          <a:p>
            <a:pPr marL="457200" lvl="0" indent="-317500" algn="l" rtl="0">
              <a:lnSpc>
                <a:spcPct val="120000"/>
              </a:lnSpc>
              <a:spcBef>
                <a:spcPts val="40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Model providers invented generative AI, but haven’t reached large commercial scale</a:t>
            </a:r>
            <a:endParaRPr>
              <a:solidFill>
                <a:schemeClr val="dk1"/>
              </a:solidFill>
              <a:highlight>
                <a:schemeClr val="lt1"/>
              </a:highlight>
              <a:latin typeface="Comfortaa"/>
              <a:ea typeface="Comfortaa"/>
              <a:cs typeface="Comfortaa"/>
              <a:sym typeface="Comfortaa"/>
            </a:endParaRPr>
          </a:p>
          <a:p>
            <a:pPr marL="457200" lvl="0" indent="0" algn="l" rtl="0">
              <a:lnSpc>
                <a:spcPct val="120000"/>
              </a:lnSpc>
              <a:spcBef>
                <a:spcPts val="400"/>
              </a:spcBef>
              <a:spcAft>
                <a:spcPts val="0"/>
              </a:spcAft>
              <a:buNone/>
            </a:pPr>
            <a:endParaRPr>
              <a:solidFill>
                <a:schemeClr val="dk1"/>
              </a:solidFill>
              <a:highlight>
                <a:schemeClr val="lt1"/>
              </a:highlight>
              <a:latin typeface="Comfortaa"/>
              <a:ea typeface="Comfortaa"/>
              <a:cs typeface="Comfortaa"/>
              <a:sym typeface="Comfortaa"/>
            </a:endParaRPr>
          </a:p>
          <a:p>
            <a:pPr marL="457200" lvl="0" indent="-317500" algn="l" rtl="0">
              <a:lnSpc>
                <a:spcPct val="120000"/>
              </a:lnSpc>
              <a:spcBef>
                <a:spcPts val="40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Infrastructure vendors touch everything, and reap the rewards</a:t>
            </a:r>
            <a:endParaRPr>
              <a:solidFill>
                <a:schemeClr val="dk1"/>
              </a:solidFill>
              <a:highlight>
                <a:schemeClr val="lt1"/>
              </a:highlight>
              <a:latin typeface="Comfortaa"/>
              <a:ea typeface="Comfortaa"/>
              <a:cs typeface="Comfortaa"/>
              <a:sym typeface="Comfortaa"/>
            </a:endParaRPr>
          </a:p>
          <a:p>
            <a:pPr marL="457200" lvl="0" indent="0" algn="l" rtl="0">
              <a:lnSpc>
                <a:spcPct val="120000"/>
              </a:lnSpc>
              <a:spcBef>
                <a:spcPts val="400"/>
              </a:spcBef>
              <a:spcAft>
                <a:spcPts val="0"/>
              </a:spcAft>
              <a:buNone/>
            </a:pPr>
            <a:endParaRPr>
              <a:solidFill>
                <a:schemeClr val="dk1"/>
              </a:solidFill>
              <a:highlight>
                <a:schemeClr val="lt1"/>
              </a:highlight>
              <a:latin typeface="Comfortaa"/>
              <a:ea typeface="Comfortaa"/>
              <a:cs typeface="Comfortaa"/>
              <a:sym typeface="Comfortaa"/>
            </a:endParaRPr>
          </a:p>
          <a:p>
            <a:pPr marL="457200" lvl="0" indent="-317500" algn="l" rtl="0">
              <a:lnSpc>
                <a:spcPct val="120000"/>
              </a:lnSpc>
              <a:spcBef>
                <a:spcPts val="400"/>
              </a:spcBef>
              <a:spcAft>
                <a:spcPts val="0"/>
              </a:spcAft>
              <a:buClr>
                <a:schemeClr val="dk1"/>
              </a:buClr>
              <a:buSzPts val="1400"/>
              <a:buFont typeface="Comfortaa"/>
              <a:buChar char="●"/>
            </a:pPr>
            <a:r>
              <a:rPr lang="en">
                <a:solidFill>
                  <a:schemeClr val="dk1"/>
                </a:solidFill>
                <a:highlight>
                  <a:schemeClr val="lt1"/>
                </a:highlight>
                <a:latin typeface="Comfortaa"/>
                <a:ea typeface="Comfortaa"/>
                <a:cs typeface="Comfortaa"/>
                <a:sym typeface="Comfortaa"/>
              </a:rPr>
              <a:t>No systemic moats in generative AI, as of today.</a:t>
            </a:r>
            <a:endParaRPr>
              <a:solidFill>
                <a:schemeClr val="dk1"/>
              </a:solidFill>
              <a:highlight>
                <a:schemeClr val="lt1"/>
              </a:highlight>
              <a:latin typeface="Comfortaa"/>
              <a:ea typeface="Comfortaa"/>
              <a:cs typeface="Comfortaa"/>
              <a:sym typeface="Comfortaa"/>
            </a:endParaRPr>
          </a:p>
        </p:txBody>
      </p:sp>
      <p:sp>
        <p:nvSpPr>
          <p:cNvPr id="195" name="Google Shape;195;p33"/>
          <p:cNvSpPr txBox="1"/>
          <p:nvPr/>
        </p:nvSpPr>
        <p:spPr>
          <a:xfrm>
            <a:off x="4770850" y="4527000"/>
            <a:ext cx="41904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dk1"/>
                </a:solidFill>
                <a:highlight>
                  <a:schemeClr val="lt1"/>
                </a:highlight>
              </a:rPr>
              <a:t>Source:https://a16z.com/2023/01/19/who-owns-the-generative-ai-platform/</a:t>
            </a:r>
            <a:endParaRPr sz="1100">
              <a:solidFill>
                <a:schemeClr val="dk1"/>
              </a:solidFill>
              <a:highlight>
                <a:schemeClr val="lt1"/>
              </a:highlight>
            </a:endParaRPr>
          </a:p>
        </p:txBody>
      </p:sp>
      <p:sp>
        <p:nvSpPr>
          <p:cNvPr id="196" name="Google Shape;196;p33"/>
          <p:cNvSpPr txBox="1">
            <a:spLocks noGrp="1"/>
          </p:cNvSpPr>
          <p:nvPr>
            <p:ph type="title" idx="4294967295"/>
          </p:nvPr>
        </p:nvSpPr>
        <p:spPr>
          <a:xfrm>
            <a:off x="175625"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Where is the moat?</a:t>
            </a:r>
            <a:endParaRPr b="1">
              <a:latin typeface="Comfortaa"/>
              <a:ea typeface="Comfortaa"/>
              <a:cs typeface="Comfortaa"/>
              <a:sym typeface="Comforta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4"/>
          <p:cNvSpPr txBox="1">
            <a:spLocks noGrp="1"/>
          </p:cNvSpPr>
          <p:nvPr>
            <p:ph type="title" idx="4294967295"/>
          </p:nvPr>
        </p:nvSpPr>
        <p:spPr>
          <a:xfrm>
            <a:off x="311700" y="1830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Limitations</a:t>
            </a:r>
            <a:endParaRPr b="1">
              <a:latin typeface="Comfortaa"/>
              <a:ea typeface="Comfortaa"/>
              <a:cs typeface="Comfortaa"/>
              <a:sym typeface="Comfortaa"/>
            </a:endParaRPr>
          </a:p>
        </p:txBody>
      </p:sp>
      <p:sp>
        <p:nvSpPr>
          <p:cNvPr id="202" name="Google Shape;202;p34"/>
          <p:cNvSpPr txBox="1"/>
          <p:nvPr/>
        </p:nvSpPr>
        <p:spPr>
          <a:xfrm>
            <a:off x="4717675" y="840400"/>
            <a:ext cx="4247100" cy="2835900"/>
          </a:xfrm>
          <a:prstGeom prst="rect">
            <a:avLst/>
          </a:prstGeom>
          <a:noFill/>
          <a:ln>
            <a:noFill/>
          </a:ln>
        </p:spPr>
        <p:txBody>
          <a:bodyPr spcFirstLastPara="1" wrap="square" lIns="91425" tIns="91425" rIns="91425" bIns="91425" anchor="t" anchorCtr="0">
            <a:spAutoFit/>
          </a:bodyPr>
          <a:lstStyle/>
          <a:p>
            <a:pPr marL="457200" marR="0" lvl="0" indent="-323850" algn="l" rtl="0">
              <a:lnSpc>
                <a:spcPct val="115000"/>
              </a:lnSpc>
              <a:spcBef>
                <a:spcPts val="2900"/>
              </a:spcBef>
              <a:spcAft>
                <a:spcPts val="0"/>
              </a:spcAft>
              <a:buClr>
                <a:srgbClr val="D1D5DB"/>
              </a:buClr>
              <a:buSzPts val="1500"/>
              <a:buFont typeface="Comfortaa"/>
              <a:buAutoNum type="arabicPeriod"/>
            </a:pPr>
            <a:r>
              <a:rPr lang="en" sz="1500">
                <a:solidFill>
                  <a:srgbClr val="D1D5DB"/>
                </a:solidFill>
                <a:latin typeface="Comfortaa"/>
                <a:ea typeface="Comfortaa"/>
                <a:cs typeface="Comfortaa"/>
                <a:sym typeface="Comfortaa"/>
              </a:rPr>
              <a:t>Hallucinate</a:t>
            </a:r>
            <a:endParaRPr sz="1500">
              <a:solidFill>
                <a:srgbClr val="D1D5DB"/>
              </a:solidFill>
              <a:latin typeface="Comfortaa"/>
              <a:ea typeface="Comfortaa"/>
              <a:cs typeface="Comfortaa"/>
              <a:sym typeface="Comfortaa"/>
            </a:endParaRPr>
          </a:p>
          <a:p>
            <a:pPr marL="457200" marR="0" lvl="0" indent="-323850" algn="l" rtl="0">
              <a:lnSpc>
                <a:spcPct val="115000"/>
              </a:lnSpc>
              <a:spcBef>
                <a:spcPts val="0"/>
              </a:spcBef>
              <a:spcAft>
                <a:spcPts val="0"/>
              </a:spcAft>
              <a:buClr>
                <a:srgbClr val="D1D5DB"/>
              </a:buClr>
              <a:buSzPts val="1500"/>
              <a:buFont typeface="Comfortaa"/>
              <a:buAutoNum type="arabicPeriod"/>
            </a:pPr>
            <a:r>
              <a:rPr lang="en" sz="1500">
                <a:solidFill>
                  <a:srgbClr val="D1D5DB"/>
                </a:solidFill>
                <a:latin typeface="Comfortaa"/>
                <a:ea typeface="Comfortaa"/>
                <a:cs typeface="Comfortaa"/>
                <a:sym typeface="Comfortaa"/>
              </a:rPr>
              <a:t>Wrong answers</a:t>
            </a:r>
            <a:endParaRPr sz="1500">
              <a:solidFill>
                <a:srgbClr val="D1D5DB"/>
              </a:solidFill>
              <a:latin typeface="Comfortaa"/>
              <a:ea typeface="Comfortaa"/>
              <a:cs typeface="Comfortaa"/>
              <a:sym typeface="Comfortaa"/>
            </a:endParaRPr>
          </a:p>
          <a:p>
            <a:pPr marL="457200" marR="0" lvl="0" indent="-323850" algn="l" rtl="0">
              <a:lnSpc>
                <a:spcPct val="115000"/>
              </a:lnSpc>
              <a:spcBef>
                <a:spcPts val="0"/>
              </a:spcBef>
              <a:spcAft>
                <a:spcPts val="0"/>
              </a:spcAft>
              <a:buClr>
                <a:srgbClr val="D1D5DB"/>
              </a:buClr>
              <a:buSzPts val="1500"/>
              <a:buFont typeface="Comfortaa"/>
              <a:buAutoNum type="arabicPeriod"/>
            </a:pPr>
            <a:r>
              <a:rPr lang="en" sz="1500">
                <a:solidFill>
                  <a:srgbClr val="D1D5DB"/>
                </a:solidFill>
                <a:latin typeface="Comfortaa"/>
                <a:ea typeface="Comfortaa"/>
                <a:cs typeface="Comfortaa"/>
                <a:sym typeface="Comfortaa"/>
              </a:rPr>
              <a:t>Does not understand what it’s doing</a:t>
            </a:r>
            <a:endParaRPr sz="1500">
              <a:solidFill>
                <a:srgbClr val="D1D5DB"/>
              </a:solidFill>
              <a:latin typeface="Comfortaa"/>
              <a:ea typeface="Comfortaa"/>
              <a:cs typeface="Comfortaa"/>
              <a:sym typeface="Comfortaa"/>
            </a:endParaRPr>
          </a:p>
          <a:p>
            <a:pPr marL="457200" lvl="0" indent="-323850" algn="l" rtl="0">
              <a:lnSpc>
                <a:spcPct val="115000"/>
              </a:lnSpc>
              <a:spcBef>
                <a:spcPts val="0"/>
              </a:spcBef>
              <a:spcAft>
                <a:spcPts val="0"/>
              </a:spcAft>
              <a:buClr>
                <a:srgbClr val="D1D5DB"/>
              </a:buClr>
              <a:buSzPts val="1500"/>
              <a:buFont typeface="Comfortaa"/>
              <a:buAutoNum type="arabicPeriod"/>
            </a:pPr>
            <a:r>
              <a:rPr lang="en" sz="1500">
                <a:solidFill>
                  <a:srgbClr val="D1D5DB"/>
                </a:solidFill>
                <a:latin typeface="Comfortaa"/>
                <a:ea typeface="Comfortaa"/>
                <a:cs typeface="Comfortaa"/>
                <a:sym typeface="Comfortaa"/>
              </a:rPr>
              <a:t>Potential biases, ethical concerns</a:t>
            </a:r>
            <a:endParaRPr sz="1500">
              <a:solidFill>
                <a:srgbClr val="D1D5DB"/>
              </a:solidFill>
              <a:latin typeface="Comfortaa"/>
              <a:ea typeface="Comfortaa"/>
              <a:cs typeface="Comfortaa"/>
              <a:sym typeface="Comfortaa"/>
            </a:endParaRPr>
          </a:p>
          <a:p>
            <a:pPr marL="457200" lvl="0" indent="-323850" algn="l" rtl="0">
              <a:lnSpc>
                <a:spcPct val="115000"/>
              </a:lnSpc>
              <a:spcBef>
                <a:spcPts val="0"/>
              </a:spcBef>
              <a:spcAft>
                <a:spcPts val="0"/>
              </a:spcAft>
              <a:buClr>
                <a:srgbClr val="D1D5DB"/>
              </a:buClr>
              <a:buSzPts val="1500"/>
              <a:buFont typeface="Comfortaa"/>
              <a:buAutoNum type="arabicPeriod"/>
            </a:pPr>
            <a:r>
              <a:rPr lang="en" sz="1500">
                <a:solidFill>
                  <a:srgbClr val="D1D5DB"/>
                </a:solidFill>
                <a:latin typeface="Comfortaa"/>
                <a:ea typeface="Comfortaa"/>
                <a:cs typeface="Comfortaa"/>
                <a:sym typeface="Comfortaa"/>
              </a:rPr>
              <a:t>Potential to generate fake news</a:t>
            </a:r>
            <a:endParaRPr sz="1500">
              <a:solidFill>
                <a:srgbClr val="D1D5DB"/>
              </a:solidFill>
              <a:latin typeface="Comfortaa"/>
              <a:ea typeface="Comfortaa"/>
              <a:cs typeface="Comfortaa"/>
              <a:sym typeface="Comfortaa"/>
            </a:endParaRPr>
          </a:p>
          <a:p>
            <a:pPr marL="457200" lvl="0" indent="-323850" algn="l" rtl="0">
              <a:lnSpc>
                <a:spcPct val="115000"/>
              </a:lnSpc>
              <a:spcBef>
                <a:spcPts val="0"/>
              </a:spcBef>
              <a:spcAft>
                <a:spcPts val="0"/>
              </a:spcAft>
              <a:buClr>
                <a:srgbClr val="D1D5DB"/>
              </a:buClr>
              <a:buSzPts val="1500"/>
              <a:buFont typeface="Comfortaa"/>
              <a:buAutoNum type="arabicPeriod"/>
            </a:pPr>
            <a:r>
              <a:rPr lang="en" sz="1500">
                <a:solidFill>
                  <a:srgbClr val="D1D5DB"/>
                </a:solidFill>
                <a:latin typeface="Comfortaa"/>
                <a:ea typeface="Comfortaa"/>
                <a:cs typeface="Comfortaa"/>
                <a:sym typeface="Comfortaa"/>
              </a:rPr>
              <a:t>Not being able to List Sources</a:t>
            </a:r>
            <a:endParaRPr sz="1500">
              <a:solidFill>
                <a:srgbClr val="D1D5DB"/>
              </a:solidFill>
              <a:latin typeface="Comfortaa"/>
              <a:ea typeface="Comfortaa"/>
              <a:cs typeface="Comfortaa"/>
              <a:sym typeface="Comfortaa"/>
            </a:endParaRPr>
          </a:p>
          <a:p>
            <a:pPr marL="457200" lvl="0" indent="-323850" algn="l" rtl="0">
              <a:lnSpc>
                <a:spcPct val="115000"/>
              </a:lnSpc>
              <a:spcBef>
                <a:spcPts val="0"/>
              </a:spcBef>
              <a:spcAft>
                <a:spcPts val="0"/>
              </a:spcAft>
              <a:buClr>
                <a:srgbClr val="D1D5DB"/>
              </a:buClr>
              <a:buSzPts val="1500"/>
              <a:buFont typeface="Comfortaa"/>
              <a:buAutoNum type="arabicPeriod"/>
            </a:pPr>
            <a:r>
              <a:rPr lang="en" sz="1500">
                <a:solidFill>
                  <a:srgbClr val="D1D5DB"/>
                </a:solidFill>
                <a:latin typeface="Comfortaa"/>
                <a:ea typeface="Comfortaa"/>
                <a:cs typeface="Comfortaa"/>
                <a:sym typeface="Comfortaa"/>
              </a:rPr>
              <a:t>Similar to SQL Injection, Prompting to trick LLM to do something undesirable</a:t>
            </a:r>
            <a:endParaRPr sz="1500">
              <a:solidFill>
                <a:srgbClr val="D1D5DB"/>
              </a:solidFill>
              <a:latin typeface="Comfortaa"/>
              <a:ea typeface="Comfortaa"/>
              <a:cs typeface="Comfortaa"/>
              <a:sym typeface="Comfortaa"/>
            </a:endParaRPr>
          </a:p>
          <a:p>
            <a:pPr marL="0" lvl="0" indent="0" algn="l" rtl="0">
              <a:spcBef>
                <a:spcPts val="0"/>
              </a:spcBef>
              <a:spcAft>
                <a:spcPts val="0"/>
              </a:spcAft>
              <a:buNone/>
            </a:pPr>
            <a:endParaRPr sz="1700">
              <a:latin typeface="Comfortaa"/>
              <a:ea typeface="Comfortaa"/>
              <a:cs typeface="Comfortaa"/>
              <a:sym typeface="Comfortaa"/>
            </a:endParaRPr>
          </a:p>
        </p:txBody>
      </p:sp>
      <p:sp>
        <p:nvSpPr>
          <p:cNvPr id="203" name="Google Shape;203;p34"/>
          <p:cNvSpPr txBox="1"/>
          <p:nvPr/>
        </p:nvSpPr>
        <p:spPr>
          <a:xfrm>
            <a:off x="500825" y="1104875"/>
            <a:ext cx="4071300" cy="180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500">
                <a:solidFill>
                  <a:srgbClr val="D1D5DB"/>
                </a:solidFill>
                <a:latin typeface="Comfortaa SemiBold"/>
                <a:ea typeface="Comfortaa SemiBold"/>
                <a:cs typeface="Comfortaa SemiBold"/>
                <a:sym typeface="Comfortaa SemiBold"/>
              </a:rPr>
              <a:t>CHATGPT IS BLURRY JPEG OF THE WEB</a:t>
            </a:r>
            <a:endParaRPr sz="3700">
              <a:latin typeface="Comfortaa SemiBold"/>
              <a:ea typeface="Comfortaa SemiBold"/>
              <a:cs typeface="Comfortaa SemiBold"/>
              <a:sym typeface="Comfortaa SemiBold"/>
            </a:endParaRPr>
          </a:p>
        </p:txBody>
      </p:sp>
      <p:sp>
        <p:nvSpPr>
          <p:cNvPr id="204" name="Google Shape;204;p34"/>
          <p:cNvSpPr txBox="1"/>
          <p:nvPr/>
        </p:nvSpPr>
        <p:spPr>
          <a:xfrm>
            <a:off x="311700" y="4089725"/>
            <a:ext cx="6650700" cy="809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600"/>
              </a:spcBef>
              <a:spcAft>
                <a:spcPts val="1600"/>
              </a:spcAft>
              <a:buNone/>
            </a:pPr>
            <a:r>
              <a:rPr lang="en" sz="1100">
                <a:solidFill>
                  <a:schemeClr val="dk1"/>
                </a:solidFill>
                <a:latin typeface="Comfortaa Light"/>
                <a:ea typeface="Comfortaa Light"/>
                <a:cs typeface="Comfortaa Light"/>
                <a:sym typeface="Comfortaa Light"/>
              </a:rPr>
              <a:t>Source: </a:t>
            </a:r>
            <a:r>
              <a:rPr lang="en" sz="1300" u="sng">
                <a:solidFill>
                  <a:schemeClr val="dk1"/>
                </a:solidFill>
                <a:highlight>
                  <a:schemeClr val="lt1"/>
                </a:highlight>
                <a:latin typeface="Comfortaa Light"/>
                <a:ea typeface="Comfortaa Light"/>
                <a:cs typeface="Comfortaa Light"/>
                <a:sym typeface="Comfortaa Light"/>
                <a:hlinkClick r:id="rId3">
                  <a:extLst>
                    <a:ext uri="{A12FA001-AC4F-418D-AE19-62706E023703}">
                      <ahyp:hlinkClr xmlns:ahyp="http://schemas.microsoft.com/office/drawing/2018/hyperlinkcolor" val="tx"/>
                    </a:ext>
                  </a:extLst>
                </a:hlinkClick>
              </a:rPr>
              <a:t>https://www.newyorker.com/tech/annals-of-technology/chatgpt-is-a-blurry-jpeg-of-the-web</a:t>
            </a:r>
            <a:endParaRPr sz="1100">
              <a:solidFill>
                <a:schemeClr val="dk1"/>
              </a:solidFill>
              <a:highlight>
                <a:schemeClr val="lt1"/>
              </a:highlight>
              <a:latin typeface="Comfortaa Light"/>
              <a:ea typeface="Comfortaa Light"/>
              <a:cs typeface="Comfortaa Light"/>
              <a:sym typeface="Comfortaa 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5"/>
          <p:cNvSpPr txBox="1">
            <a:spLocks noGrp="1"/>
          </p:cNvSpPr>
          <p:nvPr>
            <p:ph type="title"/>
          </p:nvPr>
        </p:nvSpPr>
        <p:spPr>
          <a:xfrm>
            <a:off x="311700" y="2993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What next?</a:t>
            </a:r>
            <a:endParaRPr b="1">
              <a:latin typeface="Comfortaa"/>
              <a:ea typeface="Comfortaa"/>
              <a:cs typeface="Comfortaa"/>
              <a:sym typeface="Comfortaa"/>
            </a:endParaRPr>
          </a:p>
        </p:txBody>
      </p:sp>
      <p:pic>
        <p:nvPicPr>
          <p:cNvPr id="210" name="Google Shape;210;p35"/>
          <p:cNvPicPr preferRelativeResize="0"/>
          <p:nvPr/>
        </p:nvPicPr>
        <p:blipFill>
          <a:blip r:embed="rId3">
            <a:alphaModFix/>
          </a:blip>
          <a:stretch>
            <a:fillRect/>
          </a:stretch>
        </p:blipFill>
        <p:spPr>
          <a:xfrm>
            <a:off x="426525" y="1145200"/>
            <a:ext cx="6135450" cy="3624951"/>
          </a:xfrm>
          <a:prstGeom prst="rect">
            <a:avLst/>
          </a:prstGeom>
          <a:noFill/>
          <a:ln>
            <a:noFill/>
          </a:ln>
        </p:spPr>
      </p:pic>
      <p:sp>
        <p:nvSpPr>
          <p:cNvPr id="211" name="Google Shape;211;p35"/>
          <p:cNvSpPr txBox="1"/>
          <p:nvPr/>
        </p:nvSpPr>
        <p:spPr>
          <a:xfrm>
            <a:off x="6645100" y="1445550"/>
            <a:ext cx="2352900" cy="27861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Clr>
                <a:schemeClr val="dk1"/>
              </a:buClr>
              <a:buSzPts val="1300"/>
              <a:buFont typeface="Comfortaa"/>
              <a:buChar char="●"/>
            </a:pPr>
            <a:r>
              <a:rPr lang="en" sz="1300">
                <a:solidFill>
                  <a:schemeClr val="dk1"/>
                </a:solidFill>
                <a:latin typeface="Comfortaa"/>
                <a:ea typeface="Comfortaa"/>
                <a:cs typeface="Comfortaa"/>
                <a:sym typeface="Comfortaa"/>
              </a:rPr>
              <a:t>Bigger Size - better response</a:t>
            </a:r>
            <a:endParaRPr sz="1300">
              <a:solidFill>
                <a:schemeClr val="dk1"/>
              </a:solidFill>
              <a:latin typeface="Comfortaa"/>
              <a:ea typeface="Comfortaa"/>
              <a:cs typeface="Comfortaa"/>
              <a:sym typeface="Comfortaa"/>
            </a:endParaRPr>
          </a:p>
          <a:p>
            <a:pPr marL="457200" lvl="0" indent="0" algn="l" rtl="0">
              <a:spcBef>
                <a:spcPts val="0"/>
              </a:spcBef>
              <a:spcAft>
                <a:spcPts val="0"/>
              </a:spcAft>
              <a:buNone/>
            </a:pPr>
            <a:endParaRPr sz="1300">
              <a:solidFill>
                <a:schemeClr val="dk1"/>
              </a:solidFill>
              <a:latin typeface="Comfortaa"/>
              <a:ea typeface="Comfortaa"/>
              <a:cs typeface="Comfortaa"/>
              <a:sym typeface="Comfortaa"/>
            </a:endParaRPr>
          </a:p>
          <a:p>
            <a:pPr marL="457200" lvl="0" indent="-311150" algn="l" rtl="0">
              <a:spcBef>
                <a:spcPts val="0"/>
              </a:spcBef>
              <a:spcAft>
                <a:spcPts val="0"/>
              </a:spcAft>
              <a:buClr>
                <a:schemeClr val="dk1"/>
              </a:buClr>
              <a:buSzPts val="1300"/>
              <a:buFont typeface="Comfortaa"/>
              <a:buChar char="●"/>
            </a:pPr>
            <a:r>
              <a:rPr lang="en" sz="1300">
                <a:solidFill>
                  <a:schemeClr val="dk1"/>
                </a:solidFill>
                <a:latin typeface="Comfortaa"/>
                <a:ea typeface="Comfortaa"/>
                <a:cs typeface="Comfortaa"/>
                <a:sym typeface="Comfortaa"/>
              </a:rPr>
              <a:t>Include latest information</a:t>
            </a:r>
            <a:endParaRPr sz="1300">
              <a:solidFill>
                <a:schemeClr val="dk1"/>
              </a:solidFill>
              <a:latin typeface="Comfortaa"/>
              <a:ea typeface="Comfortaa"/>
              <a:cs typeface="Comfortaa"/>
              <a:sym typeface="Comfortaa"/>
            </a:endParaRPr>
          </a:p>
          <a:p>
            <a:pPr marL="457200" lvl="0" indent="0" algn="l" rtl="0">
              <a:spcBef>
                <a:spcPts val="0"/>
              </a:spcBef>
              <a:spcAft>
                <a:spcPts val="0"/>
              </a:spcAft>
              <a:buNone/>
            </a:pPr>
            <a:endParaRPr sz="1300">
              <a:solidFill>
                <a:schemeClr val="dk1"/>
              </a:solidFill>
              <a:latin typeface="Comfortaa"/>
              <a:ea typeface="Comfortaa"/>
              <a:cs typeface="Comfortaa"/>
              <a:sym typeface="Comfortaa"/>
            </a:endParaRPr>
          </a:p>
          <a:p>
            <a:pPr marL="457200" lvl="0" indent="-311150" algn="l" rtl="0">
              <a:spcBef>
                <a:spcPts val="0"/>
              </a:spcBef>
              <a:spcAft>
                <a:spcPts val="0"/>
              </a:spcAft>
              <a:buClr>
                <a:schemeClr val="dk1"/>
              </a:buClr>
              <a:buSzPts val="1300"/>
              <a:buFont typeface="Comfortaa"/>
              <a:buChar char="●"/>
            </a:pPr>
            <a:r>
              <a:rPr lang="en" sz="1300">
                <a:solidFill>
                  <a:schemeClr val="dk1"/>
                </a:solidFill>
                <a:latin typeface="Comfortaa"/>
                <a:ea typeface="Comfortaa"/>
                <a:cs typeface="Comfortaa"/>
                <a:sym typeface="Comfortaa"/>
              </a:rPr>
              <a:t>Multi-modal models - text, image and videos together</a:t>
            </a:r>
            <a:endParaRPr sz="1300">
              <a:solidFill>
                <a:schemeClr val="dk1"/>
              </a:solidFill>
              <a:latin typeface="Comfortaa"/>
              <a:ea typeface="Comfortaa"/>
              <a:cs typeface="Comfortaa"/>
              <a:sym typeface="Comfortaa"/>
            </a:endParaRPr>
          </a:p>
          <a:p>
            <a:pPr marL="457200" lvl="0" indent="0" algn="l" rtl="0">
              <a:spcBef>
                <a:spcPts val="0"/>
              </a:spcBef>
              <a:spcAft>
                <a:spcPts val="0"/>
              </a:spcAft>
              <a:buNone/>
            </a:pPr>
            <a:endParaRPr sz="1300">
              <a:solidFill>
                <a:schemeClr val="dk1"/>
              </a:solidFill>
              <a:latin typeface="Comfortaa"/>
              <a:ea typeface="Comfortaa"/>
              <a:cs typeface="Comfortaa"/>
              <a:sym typeface="Comfortaa"/>
            </a:endParaRPr>
          </a:p>
          <a:p>
            <a:pPr marL="457200" lvl="0" indent="-311150" algn="l" rtl="0">
              <a:spcBef>
                <a:spcPts val="0"/>
              </a:spcBef>
              <a:spcAft>
                <a:spcPts val="0"/>
              </a:spcAft>
              <a:buClr>
                <a:schemeClr val="dk1"/>
              </a:buClr>
              <a:buSzPts val="1300"/>
              <a:buFont typeface="Comfortaa"/>
              <a:buChar char="●"/>
            </a:pPr>
            <a:r>
              <a:rPr lang="en" sz="1300">
                <a:solidFill>
                  <a:schemeClr val="dk1"/>
                </a:solidFill>
                <a:latin typeface="Comfortaa"/>
                <a:ea typeface="Comfortaa"/>
                <a:cs typeface="Comfortaa"/>
                <a:sym typeface="Comfortaa"/>
              </a:rPr>
              <a:t>You can give script and create your own short videos</a:t>
            </a:r>
            <a:endParaRPr sz="1300">
              <a:solidFill>
                <a:schemeClr val="dk1"/>
              </a:solidFill>
              <a:latin typeface="Comfortaa"/>
              <a:ea typeface="Comfortaa"/>
              <a:cs typeface="Comfortaa"/>
              <a:sym typeface="Comforta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101950" y="2066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Today’s topic</a:t>
            </a:r>
            <a:endParaRPr b="1">
              <a:latin typeface="Comfortaa"/>
              <a:ea typeface="Comfortaa"/>
              <a:cs typeface="Comfortaa"/>
              <a:sym typeface="Comfortaa"/>
            </a:endParaRPr>
          </a:p>
        </p:txBody>
      </p:sp>
      <p:sp>
        <p:nvSpPr>
          <p:cNvPr id="72" name="Google Shape;72;p16"/>
          <p:cNvSpPr txBox="1"/>
          <p:nvPr/>
        </p:nvSpPr>
        <p:spPr>
          <a:xfrm>
            <a:off x="101950" y="1552100"/>
            <a:ext cx="40785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a:solidFill>
                  <a:schemeClr val="dk1"/>
                </a:solidFill>
                <a:latin typeface="Comfortaa"/>
                <a:ea typeface="Comfortaa"/>
                <a:cs typeface="Comfortaa"/>
                <a:sym typeface="Comfortaa"/>
              </a:rPr>
              <a:t>Gol gappe, Pani puri and Tea</a:t>
            </a:r>
            <a:endParaRPr sz="2000">
              <a:solidFill>
                <a:schemeClr val="dk1"/>
              </a:solidFill>
              <a:latin typeface="Comfortaa"/>
              <a:ea typeface="Comfortaa"/>
              <a:cs typeface="Comfortaa"/>
              <a:sym typeface="Comfortaa"/>
            </a:endParaRPr>
          </a:p>
        </p:txBody>
      </p:sp>
      <p:sp>
        <p:nvSpPr>
          <p:cNvPr id="73" name="Google Shape;73;p16"/>
          <p:cNvSpPr txBox="1"/>
          <p:nvPr/>
        </p:nvSpPr>
        <p:spPr>
          <a:xfrm>
            <a:off x="101950" y="3343075"/>
            <a:ext cx="4293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Comfortaa"/>
                <a:ea typeface="Comfortaa"/>
                <a:cs typeface="Comfortaa"/>
                <a:sym typeface="Comfortaa"/>
              </a:rPr>
              <a:t>Chaat pe Charcha</a:t>
            </a:r>
            <a:endParaRPr sz="1800">
              <a:solidFill>
                <a:schemeClr val="dk1"/>
              </a:solidFill>
              <a:latin typeface="Comfortaa"/>
              <a:ea typeface="Comfortaa"/>
              <a:cs typeface="Comfortaa"/>
              <a:sym typeface="Comfortaa"/>
            </a:endParaRPr>
          </a:p>
        </p:txBody>
      </p:sp>
      <p:pic>
        <p:nvPicPr>
          <p:cNvPr id="74" name="Google Shape;74;p16"/>
          <p:cNvPicPr preferRelativeResize="0"/>
          <p:nvPr/>
        </p:nvPicPr>
        <p:blipFill>
          <a:blip r:embed="rId3">
            <a:alphaModFix/>
          </a:blip>
          <a:stretch>
            <a:fillRect/>
          </a:stretch>
        </p:blipFill>
        <p:spPr>
          <a:xfrm>
            <a:off x="4879175" y="533250"/>
            <a:ext cx="3443299" cy="407700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211350" y="2317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Your favorite programming language soon may be?</a:t>
            </a:r>
            <a:endParaRPr b="1">
              <a:latin typeface="Comfortaa"/>
              <a:ea typeface="Comfortaa"/>
              <a:cs typeface="Comfortaa"/>
              <a:sym typeface="Comfortaa"/>
            </a:endParaRPr>
          </a:p>
        </p:txBody>
      </p:sp>
      <p:pic>
        <p:nvPicPr>
          <p:cNvPr id="80" name="Google Shape;80;p17"/>
          <p:cNvPicPr preferRelativeResize="0"/>
          <p:nvPr/>
        </p:nvPicPr>
        <p:blipFill>
          <a:blip r:embed="rId3">
            <a:alphaModFix/>
          </a:blip>
          <a:stretch>
            <a:fillRect/>
          </a:stretch>
        </p:blipFill>
        <p:spPr>
          <a:xfrm>
            <a:off x="577800" y="1326700"/>
            <a:ext cx="8413799" cy="3096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222050" y="2433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What is ChatGPT?</a:t>
            </a:r>
            <a:endParaRPr b="1">
              <a:latin typeface="Comfortaa"/>
              <a:ea typeface="Comfortaa"/>
              <a:cs typeface="Comfortaa"/>
              <a:sym typeface="Comfortaa"/>
            </a:endParaRPr>
          </a:p>
        </p:txBody>
      </p:sp>
      <p:sp>
        <p:nvSpPr>
          <p:cNvPr id="86" name="Google Shape;86;p18"/>
          <p:cNvSpPr txBox="1"/>
          <p:nvPr/>
        </p:nvSpPr>
        <p:spPr>
          <a:xfrm>
            <a:off x="223200" y="892975"/>
            <a:ext cx="86976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u="sng">
                <a:solidFill>
                  <a:schemeClr val="dk1"/>
                </a:solidFill>
                <a:latin typeface="Comfortaa SemiBold"/>
                <a:ea typeface="Comfortaa SemiBold"/>
                <a:cs typeface="Comfortaa SemiBold"/>
                <a:sym typeface="Comfortaa SemiBold"/>
              </a:rPr>
              <a:t>G</a:t>
            </a:r>
            <a:r>
              <a:rPr lang="en" sz="2500">
                <a:solidFill>
                  <a:schemeClr val="dk1"/>
                </a:solidFill>
                <a:latin typeface="Comfortaa SemiBold"/>
                <a:ea typeface="Comfortaa SemiBold"/>
                <a:cs typeface="Comfortaa SemiBold"/>
                <a:sym typeface="Comfortaa SemiBold"/>
              </a:rPr>
              <a:t>enerative </a:t>
            </a:r>
            <a:r>
              <a:rPr lang="en" sz="2500" u="sng">
                <a:solidFill>
                  <a:schemeClr val="dk1"/>
                </a:solidFill>
                <a:latin typeface="Comfortaa SemiBold"/>
                <a:ea typeface="Comfortaa SemiBold"/>
                <a:cs typeface="Comfortaa SemiBold"/>
                <a:sym typeface="Comfortaa SemiBold"/>
              </a:rPr>
              <a:t>P</a:t>
            </a:r>
            <a:r>
              <a:rPr lang="en" sz="2500">
                <a:solidFill>
                  <a:schemeClr val="dk1"/>
                </a:solidFill>
                <a:latin typeface="Comfortaa SemiBold"/>
                <a:ea typeface="Comfortaa SemiBold"/>
                <a:cs typeface="Comfortaa SemiBold"/>
                <a:sym typeface="Comfortaa SemiBold"/>
              </a:rPr>
              <a:t>retrained </a:t>
            </a:r>
            <a:r>
              <a:rPr lang="en" sz="2500" u="sng">
                <a:solidFill>
                  <a:schemeClr val="dk1"/>
                </a:solidFill>
                <a:latin typeface="Comfortaa SemiBold"/>
                <a:ea typeface="Comfortaa SemiBold"/>
                <a:cs typeface="Comfortaa SemiBold"/>
                <a:sym typeface="Comfortaa SemiBold"/>
              </a:rPr>
              <a:t>T</a:t>
            </a:r>
            <a:r>
              <a:rPr lang="en" sz="2500">
                <a:solidFill>
                  <a:schemeClr val="dk1"/>
                </a:solidFill>
                <a:latin typeface="Comfortaa SemiBold"/>
                <a:ea typeface="Comfortaa SemiBold"/>
                <a:cs typeface="Comfortaa SemiBold"/>
                <a:sym typeface="Comfortaa SemiBold"/>
              </a:rPr>
              <a:t>ransformers</a:t>
            </a:r>
            <a:endParaRPr sz="2500">
              <a:solidFill>
                <a:schemeClr val="dk1"/>
              </a:solidFill>
              <a:latin typeface="Comfortaa SemiBold"/>
              <a:ea typeface="Comfortaa SemiBold"/>
              <a:cs typeface="Comfortaa SemiBold"/>
              <a:sym typeface="Comfortaa SemiBold"/>
            </a:endParaRPr>
          </a:p>
        </p:txBody>
      </p:sp>
      <p:pic>
        <p:nvPicPr>
          <p:cNvPr id="87" name="Google Shape;87;p18"/>
          <p:cNvPicPr preferRelativeResize="0"/>
          <p:nvPr/>
        </p:nvPicPr>
        <p:blipFill>
          <a:blip r:embed="rId3">
            <a:alphaModFix/>
          </a:blip>
          <a:stretch>
            <a:fillRect/>
          </a:stretch>
        </p:blipFill>
        <p:spPr>
          <a:xfrm>
            <a:off x="551975" y="1539325"/>
            <a:ext cx="5959326" cy="3230100"/>
          </a:xfrm>
          <a:prstGeom prst="rect">
            <a:avLst/>
          </a:prstGeom>
          <a:noFill/>
          <a:ln>
            <a:noFill/>
          </a:ln>
        </p:spPr>
      </p:pic>
      <p:sp>
        <p:nvSpPr>
          <p:cNvPr id="88" name="Google Shape;88;p18"/>
          <p:cNvSpPr txBox="1"/>
          <p:nvPr/>
        </p:nvSpPr>
        <p:spPr>
          <a:xfrm>
            <a:off x="222050" y="4725550"/>
            <a:ext cx="8333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Source:https://www.reddit.com/r/learnmachinelearning/comments/116au66/chatgpt_history/</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11700" y="445025"/>
            <a:ext cx="39018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Comfortaa SemiBold"/>
                <a:ea typeface="Comfortaa SemiBold"/>
                <a:cs typeface="Comfortaa SemiBold"/>
                <a:sym typeface="Comfortaa SemiBold"/>
              </a:rPr>
              <a:t>Generative Models</a:t>
            </a:r>
            <a:endParaRPr>
              <a:latin typeface="Comfortaa SemiBold"/>
              <a:ea typeface="Comfortaa SemiBold"/>
              <a:cs typeface="Comfortaa SemiBold"/>
              <a:sym typeface="Comfortaa SemiBold"/>
            </a:endParaRPr>
          </a:p>
        </p:txBody>
      </p:sp>
      <p:sp>
        <p:nvSpPr>
          <p:cNvPr id="94" name="Google Shape;94;p19"/>
          <p:cNvSpPr txBox="1"/>
          <p:nvPr/>
        </p:nvSpPr>
        <p:spPr>
          <a:xfrm>
            <a:off x="253175" y="944200"/>
            <a:ext cx="4827600" cy="1856400"/>
          </a:xfrm>
          <a:prstGeom prst="rect">
            <a:avLst/>
          </a:prstGeom>
          <a:noFill/>
          <a:ln>
            <a:noFill/>
          </a:ln>
        </p:spPr>
        <p:txBody>
          <a:bodyPr spcFirstLastPara="1" wrap="square" lIns="91425" tIns="91425" rIns="91425" bIns="91425" anchor="t" anchorCtr="0">
            <a:spAutoFit/>
          </a:bodyPr>
          <a:lstStyle/>
          <a:p>
            <a:pPr marL="457200" lvl="0" indent="-304800" algn="l" rtl="0">
              <a:lnSpc>
                <a:spcPct val="115000"/>
              </a:lnSpc>
              <a:spcBef>
                <a:spcPts val="2900"/>
              </a:spcBef>
              <a:spcAft>
                <a:spcPts val="0"/>
              </a:spcAft>
              <a:buClr>
                <a:srgbClr val="D1D5DB"/>
              </a:buClr>
              <a:buSzPts val="1200"/>
              <a:buFont typeface="Comfortaa"/>
              <a:buChar char="●"/>
            </a:pPr>
            <a:r>
              <a:rPr lang="en" sz="1200">
                <a:solidFill>
                  <a:srgbClr val="D1D5DB"/>
                </a:solidFill>
                <a:latin typeface="Comfortaa"/>
                <a:ea typeface="Comfortaa"/>
                <a:cs typeface="Comfortaa"/>
                <a:sym typeface="Comfortaa"/>
              </a:rPr>
              <a:t>Definition of generative models: Generative models are machine learning models that learn to generate new data that is similar to the training data.</a:t>
            </a:r>
            <a:endParaRPr sz="1200">
              <a:solidFill>
                <a:srgbClr val="D1D5DB"/>
              </a:solidFill>
              <a:latin typeface="Comfortaa"/>
              <a:ea typeface="Comfortaa"/>
              <a:cs typeface="Comfortaa"/>
              <a:sym typeface="Comfortaa"/>
            </a:endParaRPr>
          </a:p>
          <a:p>
            <a:pPr marL="457200" lvl="0" indent="-304800" algn="l" rtl="0">
              <a:lnSpc>
                <a:spcPct val="115000"/>
              </a:lnSpc>
              <a:spcBef>
                <a:spcPts val="0"/>
              </a:spcBef>
              <a:spcAft>
                <a:spcPts val="0"/>
              </a:spcAft>
              <a:buClr>
                <a:srgbClr val="D1D5DB"/>
              </a:buClr>
              <a:buSzPts val="1200"/>
              <a:buFont typeface="Comfortaa"/>
              <a:buChar char="●"/>
            </a:pPr>
            <a:r>
              <a:rPr lang="en" sz="1200">
                <a:solidFill>
                  <a:srgbClr val="D1D5DB"/>
                </a:solidFill>
                <a:latin typeface="Comfortaa"/>
                <a:ea typeface="Comfortaa"/>
                <a:cs typeface="Comfortaa"/>
                <a:sym typeface="Comfortaa"/>
              </a:rPr>
              <a:t>Applications of generative models: Image generation, music generation, text generation, etc.</a:t>
            </a:r>
            <a:endParaRPr sz="1200">
              <a:solidFill>
                <a:srgbClr val="D1D5DB"/>
              </a:solidFill>
              <a:latin typeface="Comfortaa"/>
              <a:ea typeface="Comfortaa"/>
              <a:cs typeface="Comfortaa"/>
              <a:sym typeface="Comfortaa"/>
            </a:endParaRPr>
          </a:p>
          <a:p>
            <a:pPr marL="457200" lvl="0" indent="-304800" algn="l" rtl="0">
              <a:lnSpc>
                <a:spcPct val="115000"/>
              </a:lnSpc>
              <a:spcBef>
                <a:spcPts val="0"/>
              </a:spcBef>
              <a:spcAft>
                <a:spcPts val="0"/>
              </a:spcAft>
              <a:buClr>
                <a:srgbClr val="D1D5DB"/>
              </a:buClr>
              <a:buSzPts val="1200"/>
              <a:buFont typeface="Comfortaa"/>
              <a:buChar char="●"/>
            </a:pPr>
            <a:r>
              <a:rPr lang="en" sz="1200">
                <a:solidFill>
                  <a:srgbClr val="D1D5DB"/>
                </a:solidFill>
                <a:latin typeface="Comfortaa"/>
                <a:ea typeface="Comfortaa"/>
                <a:cs typeface="Comfortaa"/>
                <a:sym typeface="Comfortaa"/>
              </a:rPr>
              <a:t>Visual: Examples of outputs generated by generative models, such as a realistic image of a person, a new piece of music, or a sentence.</a:t>
            </a:r>
            <a:endParaRPr sz="1200">
              <a:solidFill>
                <a:srgbClr val="D1D5DB"/>
              </a:solidFill>
              <a:latin typeface="Comfortaa"/>
              <a:ea typeface="Comfortaa"/>
              <a:cs typeface="Comfortaa"/>
              <a:sym typeface="Comfortaa"/>
            </a:endParaRPr>
          </a:p>
        </p:txBody>
      </p:sp>
      <p:pic>
        <p:nvPicPr>
          <p:cNvPr id="95" name="Google Shape;95;p19"/>
          <p:cNvPicPr preferRelativeResize="0"/>
          <p:nvPr/>
        </p:nvPicPr>
        <p:blipFill>
          <a:blip r:embed="rId3">
            <a:alphaModFix/>
          </a:blip>
          <a:stretch>
            <a:fillRect/>
          </a:stretch>
        </p:blipFill>
        <p:spPr>
          <a:xfrm>
            <a:off x="5295675" y="944200"/>
            <a:ext cx="3536624" cy="3448499"/>
          </a:xfrm>
          <a:prstGeom prst="rect">
            <a:avLst/>
          </a:prstGeom>
          <a:noFill/>
          <a:ln>
            <a:noFill/>
          </a:ln>
        </p:spPr>
      </p:pic>
      <p:sp>
        <p:nvSpPr>
          <p:cNvPr id="96" name="Google Shape;96;p19"/>
          <p:cNvSpPr txBox="1"/>
          <p:nvPr/>
        </p:nvSpPr>
        <p:spPr>
          <a:xfrm>
            <a:off x="173400" y="3413300"/>
            <a:ext cx="4907400" cy="1431600"/>
          </a:xfrm>
          <a:prstGeom prst="rect">
            <a:avLst/>
          </a:prstGeom>
          <a:noFill/>
          <a:ln>
            <a:noFill/>
          </a:ln>
        </p:spPr>
        <p:txBody>
          <a:bodyPr spcFirstLastPara="1" wrap="square" lIns="91425" tIns="91425" rIns="91425" bIns="91425" anchor="t" anchorCtr="0">
            <a:spAutoFit/>
          </a:bodyPr>
          <a:lstStyle/>
          <a:p>
            <a:pPr marL="457200" marR="0" lvl="0" indent="-304800" algn="l" rtl="0">
              <a:lnSpc>
                <a:spcPct val="115000"/>
              </a:lnSpc>
              <a:spcBef>
                <a:spcPts val="2900"/>
              </a:spcBef>
              <a:spcAft>
                <a:spcPts val="0"/>
              </a:spcAft>
              <a:buClr>
                <a:srgbClr val="D1D5DB"/>
              </a:buClr>
              <a:buSzPts val="1200"/>
              <a:buFont typeface="Roboto"/>
              <a:buChar char="●"/>
            </a:pPr>
            <a:r>
              <a:rPr lang="en" sz="1200">
                <a:solidFill>
                  <a:srgbClr val="D1D5DB"/>
                </a:solidFill>
                <a:latin typeface="Comfortaa"/>
                <a:ea typeface="Comfortaa"/>
                <a:cs typeface="Comfortaa"/>
                <a:sym typeface="Comfortaa"/>
              </a:rPr>
              <a:t>Pre-training is a technique where you train a model architecture on a very large dataset. This induces prior knowledge to the model and helps in fine-tuning the model for newer tasks. An example would be training Resnet-50 on ImageNet. (Transfer Learning - eg: YOLO)</a:t>
            </a:r>
            <a:endParaRPr sz="1200">
              <a:solidFill>
                <a:srgbClr val="D1D5DB"/>
              </a:solidFill>
              <a:latin typeface="Comfortaa"/>
              <a:ea typeface="Comfortaa"/>
              <a:cs typeface="Comfortaa"/>
              <a:sym typeface="Comfortaa"/>
            </a:endParaRPr>
          </a:p>
        </p:txBody>
      </p:sp>
      <p:sp>
        <p:nvSpPr>
          <p:cNvPr id="97" name="Google Shape;97;p19"/>
          <p:cNvSpPr txBox="1">
            <a:spLocks noGrp="1"/>
          </p:cNvSpPr>
          <p:nvPr>
            <p:ph type="title"/>
          </p:nvPr>
        </p:nvSpPr>
        <p:spPr>
          <a:xfrm>
            <a:off x="130500" y="2820600"/>
            <a:ext cx="49932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Comfortaa SemiBold"/>
                <a:ea typeface="Comfortaa SemiBold"/>
                <a:cs typeface="Comfortaa SemiBold"/>
                <a:sym typeface="Comfortaa SemiBold"/>
              </a:rPr>
              <a:t>Pre-trained Models</a:t>
            </a:r>
            <a:endParaRPr>
              <a:latin typeface="Comfortaa SemiBold"/>
              <a:ea typeface="Comfortaa SemiBold"/>
              <a:cs typeface="Comfortaa SemiBold"/>
              <a:sym typeface="Comfortaa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311700" y="1872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Transformers</a:t>
            </a:r>
            <a:endParaRPr b="1">
              <a:latin typeface="Comfortaa"/>
              <a:ea typeface="Comfortaa"/>
              <a:cs typeface="Comfortaa"/>
              <a:sym typeface="Comfortaa"/>
            </a:endParaRPr>
          </a:p>
        </p:txBody>
      </p:sp>
      <p:pic>
        <p:nvPicPr>
          <p:cNvPr id="103" name="Google Shape;103;p20"/>
          <p:cNvPicPr preferRelativeResize="0"/>
          <p:nvPr/>
        </p:nvPicPr>
        <p:blipFill>
          <a:blip r:embed="rId3">
            <a:alphaModFix/>
          </a:blip>
          <a:stretch>
            <a:fillRect/>
          </a:stretch>
        </p:blipFill>
        <p:spPr>
          <a:xfrm>
            <a:off x="5015750" y="0"/>
            <a:ext cx="3926550" cy="5082949"/>
          </a:xfrm>
          <a:prstGeom prst="rect">
            <a:avLst/>
          </a:prstGeom>
          <a:noFill/>
          <a:ln>
            <a:noFill/>
          </a:ln>
        </p:spPr>
      </p:pic>
      <p:sp>
        <p:nvSpPr>
          <p:cNvPr id="104" name="Google Shape;104;p20"/>
          <p:cNvSpPr txBox="1"/>
          <p:nvPr/>
        </p:nvSpPr>
        <p:spPr>
          <a:xfrm>
            <a:off x="246550" y="974925"/>
            <a:ext cx="4628100" cy="341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Comfortaa"/>
                <a:ea typeface="Comfortaa"/>
                <a:cs typeface="Comfortaa"/>
                <a:sym typeface="Comfortaa"/>
              </a:rPr>
              <a:t>Encoder and Decoder block - Understanding and Generation</a:t>
            </a:r>
            <a:endParaRPr>
              <a:solidFill>
                <a:schemeClr val="dk1"/>
              </a:solidFill>
              <a:latin typeface="Comfortaa"/>
              <a:ea typeface="Comfortaa"/>
              <a:cs typeface="Comfortaa"/>
              <a:sym typeface="Comfortaa"/>
            </a:endParaRPr>
          </a:p>
          <a:p>
            <a:pPr marL="0" lvl="0" indent="0" algn="l" rtl="0">
              <a:spcBef>
                <a:spcPts val="0"/>
              </a:spcBef>
              <a:spcAft>
                <a:spcPts val="0"/>
              </a:spcAft>
              <a:buNone/>
            </a:pPr>
            <a:endParaRPr>
              <a:solidFill>
                <a:schemeClr val="dk1"/>
              </a:solidFill>
              <a:latin typeface="Comfortaa"/>
              <a:ea typeface="Comfortaa"/>
              <a:cs typeface="Comfortaa"/>
              <a:sym typeface="Comfortaa"/>
            </a:endParaRPr>
          </a:p>
          <a:p>
            <a:pPr marL="0" lvl="0" indent="0" algn="l" rtl="0">
              <a:spcBef>
                <a:spcPts val="0"/>
              </a:spcBef>
              <a:spcAft>
                <a:spcPts val="0"/>
              </a:spcAft>
              <a:buNone/>
            </a:pPr>
            <a:endParaRPr>
              <a:solidFill>
                <a:schemeClr val="dk1"/>
              </a:solidFill>
              <a:latin typeface="Comfortaa"/>
              <a:ea typeface="Comfortaa"/>
              <a:cs typeface="Comfortaa"/>
              <a:sym typeface="Comfortaa"/>
            </a:endParaRPr>
          </a:p>
          <a:p>
            <a:pPr marL="0" lvl="0" indent="0" algn="l" rtl="0">
              <a:spcBef>
                <a:spcPts val="0"/>
              </a:spcBef>
              <a:spcAft>
                <a:spcPts val="0"/>
              </a:spcAft>
              <a:buNone/>
            </a:pPr>
            <a:r>
              <a:rPr lang="en" u="sng">
                <a:solidFill>
                  <a:schemeClr val="dk1"/>
                </a:solidFill>
                <a:latin typeface="Comfortaa"/>
                <a:ea typeface="Comfortaa"/>
                <a:cs typeface="Comfortaa"/>
                <a:sym typeface="Comfortaa"/>
              </a:rPr>
              <a:t>Intuitive Understanding:</a:t>
            </a:r>
            <a:endParaRPr u="sng">
              <a:solidFill>
                <a:schemeClr val="dk1"/>
              </a:solidFill>
              <a:latin typeface="Comfortaa"/>
              <a:ea typeface="Comfortaa"/>
              <a:cs typeface="Comfortaa"/>
              <a:sym typeface="Comfortaa"/>
            </a:endParaRPr>
          </a:p>
          <a:p>
            <a:pPr marL="0" lvl="0" indent="0" algn="l" rtl="0">
              <a:spcBef>
                <a:spcPts val="0"/>
              </a:spcBef>
              <a:spcAft>
                <a:spcPts val="0"/>
              </a:spcAft>
              <a:buNone/>
            </a:pPr>
            <a:endParaRPr>
              <a:solidFill>
                <a:schemeClr val="dk1"/>
              </a:solidFill>
              <a:latin typeface="Comfortaa"/>
              <a:ea typeface="Comfortaa"/>
              <a:cs typeface="Comfortaa"/>
              <a:sym typeface="Comfortaa"/>
            </a:endParaRPr>
          </a:p>
          <a:p>
            <a:pPr marL="0" lvl="0" indent="0" algn="l" rtl="0">
              <a:spcBef>
                <a:spcPts val="0"/>
              </a:spcBef>
              <a:spcAft>
                <a:spcPts val="0"/>
              </a:spcAft>
              <a:buNone/>
            </a:pPr>
            <a:r>
              <a:rPr lang="en">
                <a:solidFill>
                  <a:schemeClr val="dk1"/>
                </a:solidFill>
                <a:latin typeface="Comfortaa"/>
                <a:ea typeface="Comfortaa"/>
                <a:cs typeface="Comfortaa"/>
                <a:sym typeface="Comfortaa"/>
              </a:rPr>
              <a:t>Reading comprehension paragraph and then you have to answer questions or translate.</a:t>
            </a:r>
            <a:endParaRPr>
              <a:solidFill>
                <a:schemeClr val="dk1"/>
              </a:solidFill>
              <a:latin typeface="Comfortaa"/>
              <a:ea typeface="Comfortaa"/>
              <a:cs typeface="Comfortaa"/>
              <a:sym typeface="Comfortaa"/>
            </a:endParaRPr>
          </a:p>
          <a:p>
            <a:pPr marL="0" lvl="0" indent="0" algn="l" rtl="0">
              <a:spcBef>
                <a:spcPts val="0"/>
              </a:spcBef>
              <a:spcAft>
                <a:spcPts val="0"/>
              </a:spcAft>
              <a:buNone/>
            </a:pPr>
            <a:endParaRPr>
              <a:solidFill>
                <a:schemeClr val="dk1"/>
              </a:solidFill>
              <a:latin typeface="Comfortaa"/>
              <a:ea typeface="Comfortaa"/>
              <a:cs typeface="Comfortaa"/>
              <a:sym typeface="Comfortaa"/>
            </a:endParaRPr>
          </a:p>
          <a:p>
            <a:pPr marL="0" lvl="0" indent="0" algn="l" rtl="0">
              <a:spcBef>
                <a:spcPts val="0"/>
              </a:spcBef>
              <a:spcAft>
                <a:spcPts val="0"/>
              </a:spcAft>
              <a:buNone/>
            </a:pPr>
            <a:r>
              <a:rPr lang="en">
                <a:solidFill>
                  <a:schemeClr val="dk1"/>
                </a:solidFill>
                <a:latin typeface="Comfortaa"/>
                <a:ea typeface="Comfortaa"/>
                <a:cs typeface="Comfortaa"/>
                <a:sym typeface="Comfortaa"/>
              </a:rPr>
              <a:t>What was possible earlier:  Read in on pass and answer questions:</a:t>
            </a:r>
            <a:endParaRPr>
              <a:solidFill>
                <a:schemeClr val="dk1"/>
              </a:solidFill>
              <a:latin typeface="Comfortaa"/>
              <a:ea typeface="Comfortaa"/>
              <a:cs typeface="Comfortaa"/>
              <a:sym typeface="Comfortaa"/>
            </a:endParaRPr>
          </a:p>
          <a:p>
            <a:pPr marL="0" lvl="0" indent="0" algn="l" rtl="0">
              <a:spcBef>
                <a:spcPts val="0"/>
              </a:spcBef>
              <a:spcAft>
                <a:spcPts val="0"/>
              </a:spcAft>
              <a:buNone/>
            </a:pPr>
            <a:endParaRPr>
              <a:solidFill>
                <a:schemeClr val="dk1"/>
              </a:solidFill>
              <a:latin typeface="Comfortaa"/>
              <a:ea typeface="Comfortaa"/>
              <a:cs typeface="Comfortaa"/>
              <a:sym typeface="Comfortaa"/>
            </a:endParaRPr>
          </a:p>
          <a:p>
            <a:pPr marL="0" lvl="0" indent="0" algn="l" rtl="0">
              <a:spcBef>
                <a:spcPts val="0"/>
              </a:spcBef>
              <a:spcAft>
                <a:spcPts val="0"/>
              </a:spcAft>
              <a:buNone/>
            </a:pPr>
            <a:r>
              <a:rPr lang="en">
                <a:solidFill>
                  <a:schemeClr val="dk1"/>
                </a:solidFill>
                <a:latin typeface="Comfortaa"/>
                <a:ea typeface="Comfortaa"/>
                <a:cs typeface="Comfortaa"/>
                <a:sym typeface="Comfortaa"/>
              </a:rPr>
              <a:t>What transformers enabled: Go back and scan and find section which is relevant and refer to it and answer – “ATTENTION”</a:t>
            </a:r>
            <a:endParaRPr>
              <a:solidFill>
                <a:schemeClr val="dk1"/>
              </a:solidFill>
              <a:latin typeface="Comfortaa"/>
              <a:ea typeface="Comfortaa"/>
              <a:cs typeface="Comfortaa"/>
              <a:sym typeface="Comfortaa"/>
            </a:endParaRPr>
          </a:p>
        </p:txBody>
      </p:sp>
      <p:sp>
        <p:nvSpPr>
          <p:cNvPr id="105" name="Google Shape;105;p20"/>
          <p:cNvSpPr txBox="1"/>
          <p:nvPr/>
        </p:nvSpPr>
        <p:spPr>
          <a:xfrm>
            <a:off x="100350" y="4705125"/>
            <a:ext cx="72261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highlight>
                  <a:schemeClr val="dk1"/>
                </a:highlight>
              </a:rPr>
              <a:t>https://arxiv.org/abs/1706.03762</a:t>
            </a:r>
            <a:endParaRPr sz="1100">
              <a:highlight>
                <a:schemeClr val="dk1"/>
              </a:highlight>
            </a:endParaRPr>
          </a:p>
          <a:p>
            <a:pPr marL="0" lvl="0" indent="0" algn="l" rtl="0">
              <a:spcBef>
                <a:spcPts val="0"/>
              </a:spcBef>
              <a:spcAft>
                <a:spcPts val="0"/>
              </a:spcAft>
              <a:buNone/>
            </a:pPr>
            <a:endParaRPr>
              <a:highlight>
                <a:schemeClr val="dk1"/>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143625" y="16487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Understanding of Language Models</a:t>
            </a:r>
            <a:endParaRPr b="1">
              <a:latin typeface="Comfortaa"/>
              <a:ea typeface="Comfortaa"/>
              <a:cs typeface="Comfortaa"/>
              <a:sym typeface="Comfortaa"/>
            </a:endParaRPr>
          </a:p>
        </p:txBody>
      </p:sp>
      <p:pic>
        <p:nvPicPr>
          <p:cNvPr id="111" name="Google Shape;111;p21"/>
          <p:cNvPicPr preferRelativeResize="0"/>
          <p:nvPr/>
        </p:nvPicPr>
        <p:blipFill>
          <a:blip r:embed="rId3">
            <a:alphaModFix/>
          </a:blip>
          <a:stretch>
            <a:fillRect/>
          </a:stretch>
        </p:blipFill>
        <p:spPr>
          <a:xfrm>
            <a:off x="143625" y="781712"/>
            <a:ext cx="6835601" cy="2309150"/>
          </a:xfrm>
          <a:prstGeom prst="rect">
            <a:avLst/>
          </a:prstGeom>
          <a:noFill/>
          <a:ln>
            <a:noFill/>
          </a:ln>
        </p:spPr>
      </p:pic>
      <p:pic>
        <p:nvPicPr>
          <p:cNvPr id="112" name="Google Shape;112;p21"/>
          <p:cNvPicPr preferRelativeResize="0"/>
          <p:nvPr/>
        </p:nvPicPr>
        <p:blipFill>
          <a:blip r:embed="rId4">
            <a:alphaModFix/>
          </a:blip>
          <a:stretch>
            <a:fillRect/>
          </a:stretch>
        </p:blipFill>
        <p:spPr>
          <a:xfrm>
            <a:off x="152400" y="3243262"/>
            <a:ext cx="6764359" cy="1747838"/>
          </a:xfrm>
          <a:prstGeom prst="rect">
            <a:avLst/>
          </a:prstGeom>
          <a:noFill/>
          <a:ln>
            <a:noFill/>
          </a:ln>
        </p:spPr>
      </p:pic>
      <p:sp>
        <p:nvSpPr>
          <p:cNvPr id="113" name="Google Shape;113;p21"/>
          <p:cNvSpPr txBox="1"/>
          <p:nvPr/>
        </p:nvSpPr>
        <p:spPr>
          <a:xfrm>
            <a:off x="7062900" y="975775"/>
            <a:ext cx="2154300" cy="2986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Font typeface="Comfortaa"/>
              <a:buChar char="●"/>
            </a:pPr>
            <a:r>
              <a:rPr lang="en">
                <a:solidFill>
                  <a:schemeClr val="dk1"/>
                </a:solidFill>
                <a:latin typeface="Comfortaa"/>
                <a:ea typeface="Comfortaa"/>
                <a:cs typeface="Comfortaa"/>
                <a:sym typeface="Comfortaa"/>
              </a:rPr>
              <a:t>Self - Supervised </a:t>
            </a:r>
            <a:endParaRPr>
              <a:solidFill>
                <a:schemeClr val="dk1"/>
              </a:solidFill>
              <a:latin typeface="Comfortaa"/>
              <a:ea typeface="Comfortaa"/>
              <a:cs typeface="Comfortaa"/>
              <a:sym typeface="Comfortaa"/>
            </a:endParaRPr>
          </a:p>
          <a:p>
            <a:pPr marL="457200" lvl="0" indent="0" algn="l" rtl="0">
              <a:spcBef>
                <a:spcPts val="0"/>
              </a:spcBef>
              <a:spcAft>
                <a:spcPts val="0"/>
              </a:spcAft>
              <a:buNone/>
            </a:pPr>
            <a:r>
              <a:rPr lang="en">
                <a:solidFill>
                  <a:schemeClr val="dk1"/>
                </a:solidFill>
                <a:latin typeface="Comfortaa"/>
                <a:ea typeface="Comfortaa"/>
                <a:cs typeface="Comfortaa"/>
                <a:sym typeface="Comfortaa"/>
              </a:rPr>
              <a:t>Models</a:t>
            </a:r>
            <a:endParaRPr>
              <a:solidFill>
                <a:schemeClr val="dk1"/>
              </a:solidFill>
              <a:latin typeface="Comfortaa"/>
              <a:ea typeface="Comfortaa"/>
              <a:cs typeface="Comfortaa"/>
              <a:sym typeface="Comfortaa"/>
            </a:endParaRPr>
          </a:p>
          <a:p>
            <a:pPr marL="0" lvl="0" indent="0" algn="l" rtl="0">
              <a:spcBef>
                <a:spcPts val="0"/>
              </a:spcBef>
              <a:spcAft>
                <a:spcPts val="0"/>
              </a:spcAft>
              <a:buNone/>
            </a:pPr>
            <a:endParaRPr>
              <a:solidFill>
                <a:schemeClr val="dk1"/>
              </a:solidFill>
              <a:latin typeface="Comfortaa"/>
              <a:ea typeface="Comfortaa"/>
              <a:cs typeface="Comfortaa"/>
              <a:sym typeface="Comfortaa"/>
            </a:endParaRPr>
          </a:p>
          <a:p>
            <a:pPr marL="457200" lvl="0" indent="-317500" algn="l" rtl="0">
              <a:spcBef>
                <a:spcPts val="0"/>
              </a:spcBef>
              <a:spcAft>
                <a:spcPts val="0"/>
              </a:spcAft>
              <a:buClr>
                <a:schemeClr val="dk1"/>
              </a:buClr>
              <a:buSzPts val="1400"/>
              <a:buFont typeface="Comfortaa"/>
              <a:buChar char="●"/>
            </a:pPr>
            <a:r>
              <a:rPr lang="en">
                <a:solidFill>
                  <a:schemeClr val="dk1"/>
                </a:solidFill>
                <a:latin typeface="Comfortaa"/>
                <a:ea typeface="Comfortaa"/>
                <a:cs typeface="Comfortaa"/>
                <a:sym typeface="Comfortaa"/>
              </a:rPr>
              <a:t>Random sampling for novelty.</a:t>
            </a:r>
            <a:endParaRPr>
              <a:solidFill>
                <a:schemeClr val="dk1"/>
              </a:solidFill>
              <a:latin typeface="Comfortaa"/>
              <a:ea typeface="Comfortaa"/>
              <a:cs typeface="Comfortaa"/>
              <a:sym typeface="Comfortaa"/>
            </a:endParaRPr>
          </a:p>
          <a:p>
            <a:pPr marL="457200" lvl="0" indent="0" algn="l" rtl="0">
              <a:spcBef>
                <a:spcPts val="0"/>
              </a:spcBef>
              <a:spcAft>
                <a:spcPts val="0"/>
              </a:spcAft>
              <a:buNone/>
            </a:pPr>
            <a:endParaRPr>
              <a:solidFill>
                <a:schemeClr val="dk1"/>
              </a:solidFill>
              <a:latin typeface="Comfortaa"/>
              <a:ea typeface="Comfortaa"/>
              <a:cs typeface="Comfortaa"/>
              <a:sym typeface="Comfortaa"/>
            </a:endParaRPr>
          </a:p>
          <a:p>
            <a:pPr marL="457200" lvl="0" indent="-317500" algn="l" rtl="0">
              <a:spcBef>
                <a:spcPts val="0"/>
              </a:spcBef>
              <a:spcAft>
                <a:spcPts val="0"/>
              </a:spcAft>
              <a:buClr>
                <a:schemeClr val="dk1"/>
              </a:buClr>
              <a:buSzPts val="1400"/>
              <a:buFont typeface="Comfortaa"/>
              <a:buChar char="●"/>
            </a:pPr>
            <a:r>
              <a:rPr lang="en">
                <a:solidFill>
                  <a:schemeClr val="dk1"/>
                </a:solidFill>
                <a:latin typeface="Comfortaa"/>
                <a:ea typeface="Comfortaa"/>
                <a:cs typeface="Comfortaa"/>
                <a:sym typeface="Comfortaa"/>
              </a:rPr>
              <a:t>Have more parameters like Temperature parameter - for novelty</a:t>
            </a:r>
            <a:endParaRPr>
              <a:solidFill>
                <a:schemeClr val="dk1"/>
              </a:solidFill>
              <a:latin typeface="Comfortaa"/>
              <a:ea typeface="Comfortaa"/>
              <a:cs typeface="Comfortaa"/>
              <a:sym typeface="Comforta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311700" y="2339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latin typeface="Comfortaa"/>
                <a:ea typeface="Comfortaa"/>
                <a:cs typeface="Comfortaa"/>
                <a:sym typeface="Comfortaa"/>
              </a:rPr>
              <a:t>RLHF (Reinforcement Learning with Human Feedback)</a:t>
            </a:r>
            <a:endParaRPr b="1">
              <a:latin typeface="Comfortaa"/>
              <a:ea typeface="Comfortaa"/>
              <a:cs typeface="Comfortaa"/>
              <a:sym typeface="Comfortaa"/>
            </a:endParaRPr>
          </a:p>
          <a:p>
            <a:pPr marL="0" lvl="0" indent="0" algn="l" rtl="0">
              <a:spcBef>
                <a:spcPts val="0"/>
              </a:spcBef>
              <a:spcAft>
                <a:spcPts val="0"/>
              </a:spcAft>
              <a:buNone/>
            </a:pPr>
            <a:r>
              <a:rPr lang="en" b="1">
                <a:latin typeface="Comfortaa"/>
                <a:ea typeface="Comfortaa"/>
                <a:cs typeface="Comfortaa"/>
                <a:sym typeface="Comfortaa"/>
              </a:rPr>
              <a:t>Reward Model</a:t>
            </a:r>
            <a:endParaRPr b="1">
              <a:latin typeface="Comfortaa"/>
              <a:ea typeface="Comfortaa"/>
              <a:cs typeface="Comfortaa"/>
              <a:sym typeface="Comfortaa"/>
            </a:endParaRPr>
          </a:p>
        </p:txBody>
      </p:sp>
      <p:pic>
        <p:nvPicPr>
          <p:cNvPr id="119" name="Google Shape;119;p22"/>
          <p:cNvPicPr preferRelativeResize="0"/>
          <p:nvPr/>
        </p:nvPicPr>
        <p:blipFill>
          <a:blip r:embed="rId3">
            <a:alphaModFix/>
          </a:blip>
          <a:stretch>
            <a:fillRect/>
          </a:stretch>
        </p:blipFill>
        <p:spPr>
          <a:xfrm>
            <a:off x="311700" y="1126625"/>
            <a:ext cx="5188549" cy="3612625"/>
          </a:xfrm>
          <a:prstGeom prst="rect">
            <a:avLst/>
          </a:prstGeom>
          <a:noFill/>
          <a:ln>
            <a:noFill/>
          </a:ln>
        </p:spPr>
      </p:pic>
      <p:sp>
        <p:nvSpPr>
          <p:cNvPr id="120" name="Google Shape;120;p22"/>
          <p:cNvSpPr txBox="1"/>
          <p:nvPr/>
        </p:nvSpPr>
        <p:spPr>
          <a:xfrm>
            <a:off x="5570025" y="864300"/>
            <a:ext cx="3713400" cy="42792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00000"/>
              </a:lnSpc>
              <a:spcBef>
                <a:spcPts val="0"/>
              </a:spcBef>
              <a:spcAft>
                <a:spcPts val="0"/>
              </a:spcAft>
              <a:buClr>
                <a:schemeClr val="dk1"/>
              </a:buClr>
              <a:buSzPts val="1400"/>
              <a:buFont typeface="Comfortaa"/>
              <a:buChar char="●"/>
            </a:pPr>
            <a:r>
              <a:rPr lang="en">
                <a:solidFill>
                  <a:schemeClr val="dk1"/>
                </a:solidFill>
                <a:latin typeface="Comfortaa"/>
                <a:ea typeface="Comfortaa"/>
                <a:cs typeface="Comfortaa"/>
                <a:sym typeface="Comfortaa"/>
              </a:rPr>
              <a:t>Results from LLMs often for long text tend to “wander off” in often rather non-human-like ways.</a:t>
            </a:r>
            <a:endParaRPr>
              <a:solidFill>
                <a:schemeClr val="dk1"/>
              </a:solidFill>
              <a:latin typeface="Comfortaa"/>
              <a:ea typeface="Comfortaa"/>
              <a:cs typeface="Comfortaa"/>
              <a:sym typeface="Comfortaa"/>
            </a:endParaRPr>
          </a:p>
          <a:p>
            <a:pPr marL="0" marR="0" lvl="0" indent="0" algn="l" rtl="0">
              <a:lnSpc>
                <a:spcPct val="100000"/>
              </a:lnSpc>
              <a:spcBef>
                <a:spcPts val="0"/>
              </a:spcBef>
              <a:spcAft>
                <a:spcPts val="0"/>
              </a:spcAft>
              <a:buNone/>
            </a:pPr>
            <a:endParaRPr>
              <a:solidFill>
                <a:schemeClr val="dk1"/>
              </a:solidFill>
              <a:latin typeface="Comfortaa"/>
              <a:ea typeface="Comfortaa"/>
              <a:cs typeface="Comfortaa"/>
              <a:sym typeface="Comfortaa"/>
            </a:endParaRPr>
          </a:p>
          <a:p>
            <a:pPr marL="457200" marR="0" lvl="0" indent="-317500" algn="l" rtl="0">
              <a:lnSpc>
                <a:spcPct val="100000"/>
              </a:lnSpc>
              <a:spcBef>
                <a:spcPts val="0"/>
              </a:spcBef>
              <a:spcAft>
                <a:spcPts val="0"/>
              </a:spcAft>
              <a:buClr>
                <a:schemeClr val="dk1"/>
              </a:buClr>
              <a:buSzPts val="1400"/>
              <a:buFont typeface="Comfortaa"/>
              <a:buChar char="●"/>
            </a:pPr>
            <a:r>
              <a:rPr lang="en">
                <a:solidFill>
                  <a:schemeClr val="dk1"/>
                </a:solidFill>
                <a:latin typeface="Comfortaa"/>
                <a:ea typeface="Comfortaa"/>
                <a:cs typeface="Comfortaa"/>
                <a:sym typeface="Comfortaa"/>
              </a:rPr>
              <a:t>Reward model for most applications of RLHF (~50k labeled preference samples)</a:t>
            </a:r>
            <a:endParaRPr>
              <a:solidFill>
                <a:schemeClr val="dk1"/>
              </a:solidFill>
              <a:latin typeface="Comfortaa"/>
              <a:ea typeface="Comfortaa"/>
              <a:cs typeface="Comfortaa"/>
              <a:sym typeface="Comfortaa"/>
            </a:endParaRPr>
          </a:p>
          <a:p>
            <a:pPr marL="457200" marR="0" lvl="0" indent="0" algn="l" rtl="0">
              <a:lnSpc>
                <a:spcPct val="100000"/>
              </a:lnSpc>
              <a:spcBef>
                <a:spcPts val="0"/>
              </a:spcBef>
              <a:spcAft>
                <a:spcPts val="0"/>
              </a:spcAft>
              <a:buNone/>
            </a:pPr>
            <a:endParaRPr>
              <a:solidFill>
                <a:schemeClr val="dk1"/>
              </a:solidFill>
              <a:latin typeface="Comfortaa"/>
              <a:ea typeface="Comfortaa"/>
              <a:cs typeface="Comfortaa"/>
              <a:sym typeface="Comfortaa"/>
            </a:endParaRPr>
          </a:p>
          <a:p>
            <a:pPr marL="457200" marR="0" lvl="0" indent="-317500" algn="l" rtl="0">
              <a:lnSpc>
                <a:spcPct val="100000"/>
              </a:lnSpc>
              <a:spcBef>
                <a:spcPts val="0"/>
              </a:spcBef>
              <a:spcAft>
                <a:spcPts val="0"/>
              </a:spcAft>
              <a:buClr>
                <a:schemeClr val="dk1"/>
              </a:buClr>
              <a:buSzPts val="1400"/>
              <a:buFont typeface="Comfortaa"/>
              <a:buChar char="●"/>
            </a:pPr>
            <a:r>
              <a:rPr lang="en">
                <a:solidFill>
                  <a:schemeClr val="dk1"/>
                </a:solidFill>
                <a:latin typeface="Comfortaa"/>
                <a:ea typeface="Comfortaa"/>
                <a:cs typeface="Comfortaa"/>
                <a:sym typeface="Comfortaa"/>
              </a:rPr>
              <a:t>OpenAI got Interns to rank output of LLMs in order of being human like which was used to build reward model</a:t>
            </a:r>
            <a:endParaRPr>
              <a:solidFill>
                <a:schemeClr val="dk1"/>
              </a:solidFill>
              <a:latin typeface="Comfortaa"/>
              <a:ea typeface="Comfortaa"/>
              <a:cs typeface="Comfortaa"/>
              <a:sym typeface="Comfortaa"/>
            </a:endParaRPr>
          </a:p>
          <a:p>
            <a:pPr marL="457200" marR="0" lvl="0" indent="0" algn="l" rtl="0">
              <a:lnSpc>
                <a:spcPct val="100000"/>
              </a:lnSpc>
              <a:spcBef>
                <a:spcPts val="0"/>
              </a:spcBef>
              <a:spcAft>
                <a:spcPts val="0"/>
              </a:spcAft>
              <a:buNone/>
            </a:pPr>
            <a:endParaRPr>
              <a:solidFill>
                <a:schemeClr val="dk1"/>
              </a:solidFill>
              <a:latin typeface="Comfortaa"/>
              <a:ea typeface="Comfortaa"/>
              <a:cs typeface="Comfortaa"/>
              <a:sym typeface="Comfortaa"/>
            </a:endParaRPr>
          </a:p>
          <a:p>
            <a:pPr marL="457200" marR="0" lvl="0" indent="-317500" algn="l" rtl="0">
              <a:lnSpc>
                <a:spcPct val="100000"/>
              </a:lnSpc>
              <a:spcBef>
                <a:spcPts val="0"/>
              </a:spcBef>
              <a:spcAft>
                <a:spcPts val="0"/>
              </a:spcAft>
              <a:buClr>
                <a:schemeClr val="dk1"/>
              </a:buClr>
              <a:buSzPts val="1400"/>
              <a:buFont typeface="Comfortaa"/>
              <a:buChar char="●"/>
            </a:pPr>
            <a:r>
              <a:rPr lang="en">
                <a:solidFill>
                  <a:schemeClr val="dk1"/>
                </a:solidFill>
                <a:latin typeface="Comfortaa"/>
                <a:ea typeface="Comfortaa"/>
                <a:cs typeface="Comfortaa"/>
                <a:sym typeface="Comfortaa"/>
              </a:rPr>
              <a:t>Underlying goal is to get a model or system that takes in a sequence of text, and returns a scalar reward which should numerically represent the human preference</a:t>
            </a:r>
            <a:endParaRPr>
              <a:solidFill>
                <a:schemeClr val="dk1"/>
              </a:solidFill>
              <a:latin typeface="Comfortaa"/>
              <a:ea typeface="Comfortaa"/>
              <a:cs typeface="Comfortaa"/>
              <a:sym typeface="Comfortaa"/>
            </a:endParaRPr>
          </a:p>
        </p:txBody>
      </p:sp>
      <p:sp>
        <p:nvSpPr>
          <p:cNvPr id="121" name="Google Shape;121;p22"/>
          <p:cNvSpPr txBox="1"/>
          <p:nvPr/>
        </p:nvSpPr>
        <p:spPr>
          <a:xfrm>
            <a:off x="311700" y="4789500"/>
            <a:ext cx="300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dk1"/>
                </a:solidFill>
              </a:rPr>
              <a:t>Source: https://huggingface.co/blog/rlhf</a:t>
            </a:r>
            <a:endParaRPr sz="1100">
              <a:solidFill>
                <a:schemeClr val="dk1"/>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1460</Words>
  <Application>Microsoft Macintosh PowerPoint</Application>
  <PresentationFormat>On-screen Show (16:9)</PresentationFormat>
  <Paragraphs>132</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Comfortaa</vt:lpstr>
      <vt:lpstr>Arial</vt:lpstr>
      <vt:lpstr>Times New Roman</vt:lpstr>
      <vt:lpstr>Comfortaa SemiBold</vt:lpstr>
      <vt:lpstr>Roboto</vt:lpstr>
      <vt:lpstr>Comfortaa Light</vt:lpstr>
      <vt:lpstr>Simple Dark</vt:lpstr>
      <vt:lpstr>What is your favorite Programming Language?  Feb 2023</vt:lpstr>
      <vt:lpstr>Latest Ranking of Top Languages</vt:lpstr>
      <vt:lpstr>Today’s topic</vt:lpstr>
      <vt:lpstr>Your favorite programming language soon may be?</vt:lpstr>
      <vt:lpstr>What is ChatGPT?</vt:lpstr>
      <vt:lpstr>Generative Models</vt:lpstr>
      <vt:lpstr>Transformers</vt:lpstr>
      <vt:lpstr>Understanding of Language Models</vt:lpstr>
      <vt:lpstr>RLHF (Reinforcement Learning with Human Feedback) Reward Model</vt:lpstr>
      <vt:lpstr>RLHF - Fine Tuning with Reinforcement Learning</vt:lpstr>
      <vt:lpstr>Can it answer logic questions?</vt:lpstr>
      <vt:lpstr>Prompt engineering</vt:lpstr>
      <vt:lpstr>Prompt engineering </vt:lpstr>
      <vt:lpstr>Prompt engineering </vt:lpstr>
      <vt:lpstr>Prompt engineering - New Job Role</vt:lpstr>
      <vt:lpstr>Use Case - Text summarization</vt:lpstr>
      <vt:lpstr>Use Case - You can get your own Mike Ross !!</vt:lpstr>
      <vt:lpstr>Use Case - Companion for Old Age people</vt:lpstr>
      <vt:lpstr>What is in it for us - Programmers?</vt:lpstr>
      <vt:lpstr>Where is the moat?</vt:lpstr>
      <vt:lpstr>Limitations</vt:lpstr>
      <vt:lpstr>What 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your favorite Programming Language?  Feb 2023</dc:title>
  <cp:lastModifiedBy>Ops User 57</cp:lastModifiedBy>
  <cp:revision>1</cp:revision>
  <dcterms:modified xsi:type="dcterms:W3CDTF">2023-10-15T18:05:46Z</dcterms:modified>
</cp:coreProperties>
</file>